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0"/>
  </p:notesMasterIdLst>
  <p:sldIdLst>
    <p:sldId id="256" r:id="rId2"/>
    <p:sldId id="269" r:id="rId3"/>
    <p:sldId id="257" r:id="rId4"/>
    <p:sldId id="264" r:id="rId5"/>
    <p:sldId id="265" r:id="rId6"/>
    <p:sldId id="266" r:id="rId7"/>
    <p:sldId id="293" r:id="rId8"/>
    <p:sldId id="284" r:id="rId9"/>
    <p:sldId id="288" r:id="rId10"/>
    <p:sldId id="289" r:id="rId11"/>
    <p:sldId id="290" r:id="rId12"/>
    <p:sldId id="287" r:id="rId13"/>
    <p:sldId id="286" r:id="rId14"/>
    <p:sldId id="292" r:id="rId15"/>
    <p:sldId id="295" r:id="rId16"/>
    <p:sldId id="291" r:id="rId17"/>
    <p:sldId id="297" r:id="rId18"/>
    <p:sldId id="258" r:id="rId19"/>
  </p:sldIdLst>
  <p:sldSz cx="12192000" cy="6858000"/>
  <p:notesSz cx="7104063" cy="102346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8" autoAdjust="0"/>
    <p:restoredTop sz="76832" autoAdjust="0"/>
  </p:normalViewPr>
  <p:slideViewPr>
    <p:cSldViewPr snapToGrid="0">
      <p:cViewPr varScale="1">
        <p:scale>
          <a:sx n="57" d="100"/>
          <a:sy n="57" d="100"/>
        </p:scale>
        <p:origin x="78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695ED9-BB22-4871-B553-022BF2CFED14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</dgm:spPr>
      <dgm:t>
        <a:bodyPr/>
        <a:lstStyle/>
        <a:p>
          <a:endParaRPr lang="pl-PL"/>
        </a:p>
      </dgm:t>
    </dgm:pt>
    <dgm:pt modelId="{91A0FD91-8CBD-4724-9A3D-7F0D96A7E311}">
      <dgm:prSet phldrT="[Tekst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pl-PL" b="1" dirty="0" smtClean="0">
              <a:solidFill>
                <a:schemeClr val="tx2">
                  <a:lumMod val="50000"/>
                </a:schemeClr>
              </a:solidFill>
            </a:rPr>
            <a:t>The </a:t>
          </a:r>
          <a:r>
            <a:rPr lang="pl-PL" b="1" dirty="0" err="1" smtClean="0">
              <a:solidFill>
                <a:schemeClr val="tx2">
                  <a:lumMod val="50000"/>
                </a:schemeClr>
              </a:solidFill>
            </a:rPr>
            <a:t>principle</a:t>
          </a:r>
          <a:r>
            <a:rPr lang="pl-PL" b="1" dirty="0" smtClean="0">
              <a:solidFill>
                <a:schemeClr val="tx2">
                  <a:lumMod val="50000"/>
                </a:schemeClr>
              </a:solidFill>
            </a:rPr>
            <a:t> of </a:t>
          </a:r>
          <a:r>
            <a:rPr lang="pl-PL" b="1" dirty="0" err="1" smtClean="0">
              <a:solidFill>
                <a:schemeClr val="tx2">
                  <a:lumMod val="50000"/>
                </a:schemeClr>
              </a:solidFill>
            </a:rPr>
            <a:t>diversity</a:t>
          </a:r>
          <a:endParaRPr lang="pl-PL" dirty="0">
            <a:solidFill>
              <a:schemeClr val="tx2">
                <a:lumMod val="50000"/>
              </a:schemeClr>
            </a:solidFill>
          </a:endParaRPr>
        </a:p>
      </dgm:t>
    </dgm:pt>
    <dgm:pt modelId="{A9548E89-E186-4ABE-806C-D974D80C2B8B}" type="parTrans" cxnId="{B35B5F74-9C2B-4594-911A-DCCB55063068}">
      <dgm:prSet/>
      <dgm:spPr/>
      <dgm:t>
        <a:bodyPr/>
        <a:lstStyle/>
        <a:p>
          <a:endParaRPr lang="pl-PL">
            <a:solidFill>
              <a:schemeClr val="tx2">
                <a:lumMod val="50000"/>
              </a:schemeClr>
            </a:solidFill>
          </a:endParaRPr>
        </a:p>
      </dgm:t>
    </dgm:pt>
    <dgm:pt modelId="{E3D3246F-41B8-4591-AB39-E4B4BF77EA63}" type="sibTrans" cxnId="{B35B5F74-9C2B-4594-911A-DCCB55063068}">
      <dgm:prSet/>
      <dgm:spPr/>
      <dgm:t>
        <a:bodyPr/>
        <a:lstStyle/>
        <a:p>
          <a:endParaRPr lang="pl-PL">
            <a:solidFill>
              <a:schemeClr val="tx2">
                <a:lumMod val="50000"/>
              </a:schemeClr>
            </a:solidFill>
          </a:endParaRPr>
        </a:p>
      </dgm:t>
    </dgm:pt>
    <dgm:pt modelId="{02FFB2E0-1C6E-436B-81BB-799D882B3441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b="1" dirty="0" smtClean="0">
              <a:solidFill>
                <a:schemeClr val="tx2">
                  <a:lumMod val="50000"/>
                </a:schemeClr>
              </a:solidFill>
            </a:rPr>
            <a:t>The principle of deferred evaluation</a:t>
          </a:r>
          <a:endParaRPr lang="pl-PL" b="1" dirty="0">
            <a:solidFill>
              <a:schemeClr val="tx2">
                <a:lumMod val="50000"/>
              </a:schemeClr>
            </a:solidFill>
          </a:endParaRPr>
        </a:p>
      </dgm:t>
    </dgm:pt>
    <dgm:pt modelId="{B7838E85-1C98-4F86-A3F6-7FDE83691C52}" type="parTrans" cxnId="{FF4D8E1E-F6EA-49E8-800E-BCA92BCFDFF7}">
      <dgm:prSet/>
      <dgm:spPr/>
      <dgm:t>
        <a:bodyPr/>
        <a:lstStyle/>
        <a:p>
          <a:endParaRPr lang="pl-PL">
            <a:solidFill>
              <a:schemeClr val="tx2">
                <a:lumMod val="50000"/>
              </a:schemeClr>
            </a:solidFill>
          </a:endParaRPr>
        </a:p>
      </dgm:t>
    </dgm:pt>
    <dgm:pt modelId="{6B6A8250-D839-4E36-B8AF-076EF997F2E4}" type="sibTrans" cxnId="{FF4D8E1E-F6EA-49E8-800E-BCA92BCFDFF7}">
      <dgm:prSet/>
      <dgm:spPr/>
      <dgm:t>
        <a:bodyPr/>
        <a:lstStyle/>
        <a:p>
          <a:endParaRPr lang="pl-PL">
            <a:solidFill>
              <a:schemeClr val="tx2">
                <a:lumMod val="50000"/>
              </a:schemeClr>
            </a:solidFill>
          </a:endParaRPr>
        </a:p>
      </dgm:t>
    </dgm:pt>
    <dgm:pt modelId="{3162CBCA-625B-4036-9AB7-6D35B6DF4572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b="1" dirty="0" smtClean="0">
              <a:solidFill>
                <a:schemeClr val="tx2">
                  <a:lumMod val="50000"/>
                </a:schemeClr>
              </a:solidFill>
            </a:rPr>
            <a:t>The principle of rational irrationality</a:t>
          </a:r>
          <a:endParaRPr lang="pl-PL" b="1" dirty="0">
            <a:solidFill>
              <a:schemeClr val="tx2">
                <a:lumMod val="50000"/>
              </a:schemeClr>
            </a:solidFill>
          </a:endParaRPr>
        </a:p>
      </dgm:t>
    </dgm:pt>
    <dgm:pt modelId="{9B635BB1-3772-4D91-980E-D86588DC058C}" type="parTrans" cxnId="{49E149FC-DEF8-46E3-91B3-B1FFA94BC87A}">
      <dgm:prSet/>
      <dgm:spPr/>
      <dgm:t>
        <a:bodyPr/>
        <a:lstStyle/>
        <a:p>
          <a:endParaRPr lang="pl-PL">
            <a:solidFill>
              <a:schemeClr val="tx2">
                <a:lumMod val="50000"/>
              </a:schemeClr>
            </a:solidFill>
          </a:endParaRPr>
        </a:p>
      </dgm:t>
    </dgm:pt>
    <dgm:pt modelId="{6796A4F0-B35B-42CF-90F5-FDAEE3464C6C}" type="sibTrans" cxnId="{49E149FC-DEF8-46E3-91B3-B1FFA94BC87A}">
      <dgm:prSet/>
      <dgm:spPr/>
      <dgm:t>
        <a:bodyPr/>
        <a:lstStyle/>
        <a:p>
          <a:endParaRPr lang="pl-PL">
            <a:solidFill>
              <a:schemeClr val="tx2">
                <a:lumMod val="50000"/>
              </a:schemeClr>
            </a:solidFill>
          </a:endParaRPr>
        </a:p>
      </dgm:t>
    </dgm:pt>
    <dgm:pt modelId="{ECCB97DB-BAFC-46DC-9EBB-7659C4929356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b="1" dirty="0" smtClean="0">
              <a:solidFill>
                <a:schemeClr val="tx2">
                  <a:lumMod val="50000"/>
                </a:schemeClr>
              </a:solidFill>
            </a:rPr>
            <a:t>The principle of competent incompetence</a:t>
          </a:r>
          <a:endParaRPr lang="pl-PL" b="1" dirty="0">
            <a:solidFill>
              <a:schemeClr val="tx2">
                <a:lumMod val="50000"/>
              </a:schemeClr>
            </a:solidFill>
          </a:endParaRPr>
        </a:p>
      </dgm:t>
    </dgm:pt>
    <dgm:pt modelId="{17794A80-0236-4F97-B113-B45DD9E7A74C}" type="parTrans" cxnId="{C6334976-F815-4981-B59F-D5ACBD728F83}">
      <dgm:prSet/>
      <dgm:spPr/>
      <dgm:t>
        <a:bodyPr/>
        <a:lstStyle/>
        <a:p>
          <a:endParaRPr lang="pl-PL">
            <a:solidFill>
              <a:schemeClr val="tx2">
                <a:lumMod val="50000"/>
              </a:schemeClr>
            </a:solidFill>
          </a:endParaRPr>
        </a:p>
      </dgm:t>
    </dgm:pt>
    <dgm:pt modelId="{644D4BA1-B7AB-4422-A63B-1B0BC5966CAC}" type="sibTrans" cxnId="{C6334976-F815-4981-B59F-D5ACBD728F83}">
      <dgm:prSet/>
      <dgm:spPr/>
      <dgm:t>
        <a:bodyPr/>
        <a:lstStyle/>
        <a:p>
          <a:endParaRPr lang="pl-PL">
            <a:solidFill>
              <a:schemeClr val="tx2">
                <a:lumMod val="50000"/>
              </a:schemeClr>
            </a:solidFill>
          </a:endParaRPr>
        </a:p>
      </dgm:t>
    </dgm:pt>
    <dgm:pt modelId="{5C95BDB3-D008-46C3-B91C-D0AE81A90CAD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pl-PL" b="1" dirty="0" smtClean="0">
              <a:solidFill>
                <a:schemeClr val="tx2">
                  <a:lumMod val="50000"/>
                </a:schemeClr>
              </a:solidFill>
            </a:rPr>
            <a:t>The </a:t>
          </a:r>
          <a:r>
            <a:rPr lang="pl-PL" b="1" dirty="0" err="1" smtClean="0">
              <a:solidFill>
                <a:schemeClr val="tx2">
                  <a:lumMod val="50000"/>
                </a:schemeClr>
              </a:solidFill>
            </a:rPr>
            <a:t>principle</a:t>
          </a:r>
          <a:r>
            <a:rPr lang="pl-PL" b="1" dirty="0" smtClean="0">
              <a:solidFill>
                <a:schemeClr val="tx2">
                  <a:lumMod val="50000"/>
                </a:schemeClr>
              </a:solidFill>
            </a:rPr>
            <a:t> of </a:t>
          </a:r>
          <a:r>
            <a:rPr lang="pl-PL" b="1" dirty="0" err="1" smtClean="0">
              <a:solidFill>
                <a:schemeClr val="tx2">
                  <a:lumMod val="50000"/>
                </a:schemeClr>
              </a:solidFill>
            </a:rPr>
            <a:t>fun</a:t>
          </a:r>
          <a:endParaRPr lang="pl-PL" b="1" dirty="0">
            <a:solidFill>
              <a:schemeClr val="tx2">
                <a:lumMod val="50000"/>
              </a:schemeClr>
            </a:solidFill>
          </a:endParaRPr>
        </a:p>
      </dgm:t>
    </dgm:pt>
    <dgm:pt modelId="{55D8CCA0-238B-4156-B80E-736F65A7AA15}" type="parTrans" cxnId="{90A35CB6-E1CA-4A35-8494-D5174E012347}">
      <dgm:prSet/>
      <dgm:spPr/>
      <dgm:t>
        <a:bodyPr/>
        <a:lstStyle/>
        <a:p>
          <a:endParaRPr lang="pl-PL">
            <a:solidFill>
              <a:schemeClr val="tx2">
                <a:lumMod val="50000"/>
              </a:schemeClr>
            </a:solidFill>
          </a:endParaRPr>
        </a:p>
      </dgm:t>
    </dgm:pt>
    <dgm:pt modelId="{CD0DE620-995E-4819-BB99-709CB08CB982}" type="sibTrans" cxnId="{90A35CB6-E1CA-4A35-8494-D5174E012347}">
      <dgm:prSet/>
      <dgm:spPr/>
      <dgm:t>
        <a:bodyPr/>
        <a:lstStyle/>
        <a:p>
          <a:endParaRPr lang="pl-PL">
            <a:solidFill>
              <a:schemeClr val="tx2">
                <a:lumMod val="50000"/>
              </a:schemeClr>
            </a:solidFill>
          </a:endParaRPr>
        </a:p>
      </dgm:t>
    </dgm:pt>
    <dgm:pt modelId="{F1107385-38DE-4815-9431-C1B163484D96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pl-PL" b="1" dirty="0" smtClean="0">
              <a:solidFill>
                <a:schemeClr val="tx2">
                  <a:lumMod val="50000"/>
                </a:schemeClr>
              </a:solidFill>
            </a:rPr>
            <a:t>The </a:t>
          </a:r>
          <a:r>
            <a:rPr lang="pl-PL" b="1" dirty="0" err="1" smtClean="0">
              <a:solidFill>
                <a:schemeClr val="tx2">
                  <a:lumMod val="50000"/>
                </a:schemeClr>
              </a:solidFill>
            </a:rPr>
            <a:t>principle</a:t>
          </a:r>
          <a:r>
            <a:rPr lang="pl-PL" b="1" dirty="0" smtClean="0">
              <a:solidFill>
                <a:schemeClr val="tx2">
                  <a:lumMod val="50000"/>
                </a:schemeClr>
              </a:solidFill>
            </a:rPr>
            <a:t> of </a:t>
          </a:r>
          <a:r>
            <a:rPr lang="pl-PL" b="1" dirty="0" err="1" smtClean="0">
              <a:solidFill>
                <a:schemeClr val="tx2">
                  <a:lumMod val="50000"/>
                </a:schemeClr>
              </a:solidFill>
            </a:rPr>
            <a:t>validity</a:t>
          </a:r>
          <a:endParaRPr lang="pl-PL" dirty="0">
            <a:solidFill>
              <a:schemeClr val="tx2">
                <a:lumMod val="50000"/>
              </a:schemeClr>
            </a:solidFill>
          </a:endParaRPr>
        </a:p>
      </dgm:t>
    </dgm:pt>
    <dgm:pt modelId="{49B842B2-449A-4F16-846D-F8E4CA5B9A08}" type="parTrans" cxnId="{E6ADC864-5B92-4F18-92D9-BD60F44A7CD5}">
      <dgm:prSet/>
      <dgm:spPr/>
      <dgm:t>
        <a:bodyPr/>
        <a:lstStyle/>
        <a:p>
          <a:endParaRPr lang="pl-PL">
            <a:solidFill>
              <a:schemeClr val="tx2">
                <a:lumMod val="50000"/>
              </a:schemeClr>
            </a:solidFill>
          </a:endParaRPr>
        </a:p>
      </dgm:t>
    </dgm:pt>
    <dgm:pt modelId="{50D118AA-F6E2-482A-B1D8-07A188076AD0}" type="sibTrans" cxnId="{E6ADC864-5B92-4F18-92D9-BD60F44A7CD5}">
      <dgm:prSet/>
      <dgm:spPr/>
      <dgm:t>
        <a:bodyPr/>
        <a:lstStyle/>
        <a:p>
          <a:endParaRPr lang="pl-PL">
            <a:solidFill>
              <a:schemeClr val="tx2">
                <a:lumMod val="50000"/>
              </a:schemeClr>
            </a:solidFill>
          </a:endParaRPr>
        </a:p>
      </dgm:t>
    </dgm:pt>
    <dgm:pt modelId="{A0395DDB-D284-411F-90B0-825505B9D9F9}" type="pres">
      <dgm:prSet presAssocID="{0E695ED9-BB22-4871-B553-022BF2CFED1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48F89D39-09FC-4B19-914B-F0922D9C0982}" type="pres">
      <dgm:prSet presAssocID="{91A0FD91-8CBD-4724-9A3D-7F0D96A7E311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7278D62-DF92-4527-89C3-E5B50F8A5D41}" type="pres">
      <dgm:prSet presAssocID="{E3D3246F-41B8-4591-AB39-E4B4BF77EA63}" presName="sibTrans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42A9B4B6-55C8-4834-AC14-8FB300EC9993}" type="pres">
      <dgm:prSet presAssocID="{02FFB2E0-1C6E-436B-81BB-799D882B344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6F2CE7E-97FC-4D30-8C9C-B15DB85B6F30}" type="pres">
      <dgm:prSet presAssocID="{6B6A8250-D839-4E36-B8AF-076EF997F2E4}" presName="sibTrans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7824C12A-8AD6-46AC-88C1-F00F7A244C72}" type="pres">
      <dgm:prSet presAssocID="{3162CBCA-625B-4036-9AB7-6D35B6DF4572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41187F9-1271-41AB-985E-ECF3F12F1C83}" type="pres">
      <dgm:prSet presAssocID="{6796A4F0-B35B-42CF-90F5-FDAEE3464C6C}" presName="sibTrans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77F1F483-3444-48B8-BC49-928E4146CC1A}" type="pres">
      <dgm:prSet presAssocID="{ECCB97DB-BAFC-46DC-9EBB-7659C4929356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0DD1BCF-EE22-4503-8646-827ECC2BE184}" type="pres">
      <dgm:prSet presAssocID="{644D4BA1-B7AB-4422-A63B-1B0BC5966CAC}" presName="sibTrans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AB98020B-326A-4107-B63A-4F52BE729353}" type="pres">
      <dgm:prSet presAssocID="{5C95BDB3-D008-46C3-B91C-D0AE81A90CAD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EC06B47-827A-45AD-A3E9-19671DC0B3EC}" type="pres">
      <dgm:prSet presAssocID="{CD0DE620-995E-4819-BB99-709CB08CB982}" presName="sibTrans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887FFA9F-57F5-4CA7-93C1-D9E98D0E3736}" type="pres">
      <dgm:prSet presAssocID="{F1107385-38DE-4815-9431-C1B163484D96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C6334976-F815-4981-B59F-D5ACBD728F83}" srcId="{0E695ED9-BB22-4871-B553-022BF2CFED14}" destId="{ECCB97DB-BAFC-46DC-9EBB-7659C4929356}" srcOrd="3" destOrd="0" parTransId="{17794A80-0236-4F97-B113-B45DD9E7A74C}" sibTransId="{644D4BA1-B7AB-4422-A63B-1B0BC5966CAC}"/>
    <dgm:cxn modelId="{90A35CB6-E1CA-4A35-8494-D5174E012347}" srcId="{0E695ED9-BB22-4871-B553-022BF2CFED14}" destId="{5C95BDB3-D008-46C3-B91C-D0AE81A90CAD}" srcOrd="4" destOrd="0" parTransId="{55D8CCA0-238B-4156-B80E-736F65A7AA15}" sibTransId="{CD0DE620-995E-4819-BB99-709CB08CB982}"/>
    <dgm:cxn modelId="{E6ADC864-5B92-4F18-92D9-BD60F44A7CD5}" srcId="{0E695ED9-BB22-4871-B553-022BF2CFED14}" destId="{F1107385-38DE-4815-9431-C1B163484D96}" srcOrd="5" destOrd="0" parTransId="{49B842B2-449A-4F16-846D-F8E4CA5B9A08}" sibTransId="{50D118AA-F6E2-482A-B1D8-07A188076AD0}"/>
    <dgm:cxn modelId="{1D7C3195-4145-405D-98B4-478AAD69FC4E}" type="presOf" srcId="{5C95BDB3-D008-46C3-B91C-D0AE81A90CAD}" destId="{AB98020B-326A-4107-B63A-4F52BE729353}" srcOrd="0" destOrd="0" presId="urn:microsoft.com/office/officeart/2005/8/layout/default"/>
    <dgm:cxn modelId="{E259677E-F542-40F7-B722-B3890F34F752}" type="presOf" srcId="{0E695ED9-BB22-4871-B553-022BF2CFED14}" destId="{A0395DDB-D284-411F-90B0-825505B9D9F9}" srcOrd="0" destOrd="0" presId="urn:microsoft.com/office/officeart/2005/8/layout/default"/>
    <dgm:cxn modelId="{B35B5F74-9C2B-4594-911A-DCCB55063068}" srcId="{0E695ED9-BB22-4871-B553-022BF2CFED14}" destId="{91A0FD91-8CBD-4724-9A3D-7F0D96A7E311}" srcOrd="0" destOrd="0" parTransId="{A9548E89-E186-4ABE-806C-D974D80C2B8B}" sibTransId="{E3D3246F-41B8-4591-AB39-E4B4BF77EA63}"/>
    <dgm:cxn modelId="{13002273-22EE-4F9F-8A40-9E0BEB48C573}" type="presOf" srcId="{ECCB97DB-BAFC-46DC-9EBB-7659C4929356}" destId="{77F1F483-3444-48B8-BC49-928E4146CC1A}" srcOrd="0" destOrd="0" presId="urn:microsoft.com/office/officeart/2005/8/layout/default"/>
    <dgm:cxn modelId="{6CE92FDE-82BF-4325-9C74-CBFC3230DDCD}" type="presOf" srcId="{3162CBCA-625B-4036-9AB7-6D35B6DF4572}" destId="{7824C12A-8AD6-46AC-88C1-F00F7A244C72}" srcOrd="0" destOrd="0" presId="urn:microsoft.com/office/officeart/2005/8/layout/default"/>
    <dgm:cxn modelId="{C63D7359-A40B-42DA-8D7F-59654C306747}" type="presOf" srcId="{91A0FD91-8CBD-4724-9A3D-7F0D96A7E311}" destId="{48F89D39-09FC-4B19-914B-F0922D9C0982}" srcOrd="0" destOrd="0" presId="urn:microsoft.com/office/officeart/2005/8/layout/default"/>
    <dgm:cxn modelId="{49E149FC-DEF8-46E3-91B3-B1FFA94BC87A}" srcId="{0E695ED9-BB22-4871-B553-022BF2CFED14}" destId="{3162CBCA-625B-4036-9AB7-6D35B6DF4572}" srcOrd="2" destOrd="0" parTransId="{9B635BB1-3772-4D91-980E-D86588DC058C}" sibTransId="{6796A4F0-B35B-42CF-90F5-FDAEE3464C6C}"/>
    <dgm:cxn modelId="{FF4D8E1E-F6EA-49E8-800E-BCA92BCFDFF7}" srcId="{0E695ED9-BB22-4871-B553-022BF2CFED14}" destId="{02FFB2E0-1C6E-436B-81BB-799D882B3441}" srcOrd="1" destOrd="0" parTransId="{B7838E85-1C98-4F86-A3F6-7FDE83691C52}" sibTransId="{6B6A8250-D839-4E36-B8AF-076EF997F2E4}"/>
    <dgm:cxn modelId="{502C25BE-03DC-4ABB-B096-1B81FA6ED6CD}" type="presOf" srcId="{02FFB2E0-1C6E-436B-81BB-799D882B3441}" destId="{42A9B4B6-55C8-4834-AC14-8FB300EC9993}" srcOrd="0" destOrd="0" presId="urn:microsoft.com/office/officeart/2005/8/layout/default"/>
    <dgm:cxn modelId="{000F054D-1713-495F-AB8A-1972D1641797}" type="presOf" srcId="{F1107385-38DE-4815-9431-C1B163484D96}" destId="{887FFA9F-57F5-4CA7-93C1-D9E98D0E3736}" srcOrd="0" destOrd="0" presId="urn:microsoft.com/office/officeart/2005/8/layout/default"/>
    <dgm:cxn modelId="{7CB76B73-6B79-4AAC-8AE7-AD5E26EA5A65}" type="presParOf" srcId="{A0395DDB-D284-411F-90B0-825505B9D9F9}" destId="{48F89D39-09FC-4B19-914B-F0922D9C0982}" srcOrd="0" destOrd="0" presId="urn:microsoft.com/office/officeart/2005/8/layout/default"/>
    <dgm:cxn modelId="{AAB0E813-F5C6-4EA1-A891-A97A1D10B654}" type="presParOf" srcId="{A0395DDB-D284-411F-90B0-825505B9D9F9}" destId="{27278D62-DF92-4527-89C3-E5B50F8A5D41}" srcOrd="1" destOrd="0" presId="urn:microsoft.com/office/officeart/2005/8/layout/default"/>
    <dgm:cxn modelId="{64D36818-A212-41FE-8155-C5BE9CAC1933}" type="presParOf" srcId="{A0395DDB-D284-411F-90B0-825505B9D9F9}" destId="{42A9B4B6-55C8-4834-AC14-8FB300EC9993}" srcOrd="2" destOrd="0" presId="urn:microsoft.com/office/officeart/2005/8/layout/default"/>
    <dgm:cxn modelId="{E52CA35B-BCC1-4C3A-A35D-5B4A225890CE}" type="presParOf" srcId="{A0395DDB-D284-411F-90B0-825505B9D9F9}" destId="{96F2CE7E-97FC-4D30-8C9C-B15DB85B6F30}" srcOrd="3" destOrd="0" presId="urn:microsoft.com/office/officeart/2005/8/layout/default"/>
    <dgm:cxn modelId="{2DAC03BE-F3B6-4835-AD0D-774C8F77CEAC}" type="presParOf" srcId="{A0395DDB-D284-411F-90B0-825505B9D9F9}" destId="{7824C12A-8AD6-46AC-88C1-F00F7A244C72}" srcOrd="4" destOrd="0" presId="urn:microsoft.com/office/officeart/2005/8/layout/default"/>
    <dgm:cxn modelId="{CD824F9B-AE55-4A59-B4FF-F408228EB80C}" type="presParOf" srcId="{A0395DDB-D284-411F-90B0-825505B9D9F9}" destId="{841187F9-1271-41AB-985E-ECF3F12F1C83}" srcOrd="5" destOrd="0" presId="urn:microsoft.com/office/officeart/2005/8/layout/default"/>
    <dgm:cxn modelId="{138B8362-8E74-4D69-8BBB-D674C8525B96}" type="presParOf" srcId="{A0395DDB-D284-411F-90B0-825505B9D9F9}" destId="{77F1F483-3444-48B8-BC49-928E4146CC1A}" srcOrd="6" destOrd="0" presId="urn:microsoft.com/office/officeart/2005/8/layout/default"/>
    <dgm:cxn modelId="{FF4B4745-CB76-4FBE-9B29-3FA66CE8907E}" type="presParOf" srcId="{A0395DDB-D284-411F-90B0-825505B9D9F9}" destId="{A0DD1BCF-EE22-4503-8646-827ECC2BE184}" srcOrd="7" destOrd="0" presId="urn:microsoft.com/office/officeart/2005/8/layout/default"/>
    <dgm:cxn modelId="{086A449E-772F-4023-A5D5-F19F521AC28A}" type="presParOf" srcId="{A0395DDB-D284-411F-90B0-825505B9D9F9}" destId="{AB98020B-326A-4107-B63A-4F52BE729353}" srcOrd="8" destOrd="0" presId="urn:microsoft.com/office/officeart/2005/8/layout/default"/>
    <dgm:cxn modelId="{38455C40-8EBF-4E81-B883-A80EAD24C72A}" type="presParOf" srcId="{A0395DDB-D284-411F-90B0-825505B9D9F9}" destId="{0EC06B47-827A-45AD-A3E9-19671DC0B3EC}" srcOrd="9" destOrd="0" presId="urn:microsoft.com/office/officeart/2005/8/layout/default"/>
    <dgm:cxn modelId="{1A4269AE-89A6-49B4-86B3-BCB453CF3750}" type="presParOf" srcId="{A0395DDB-D284-411F-90B0-825505B9D9F9}" destId="{887FFA9F-57F5-4CA7-93C1-D9E98D0E3736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AF7D93-C8E2-4CA6-9130-EB5C1BBAB087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</dgm:spPr>
      <dgm:t>
        <a:bodyPr/>
        <a:lstStyle/>
        <a:p>
          <a:endParaRPr lang="pl-PL"/>
        </a:p>
      </dgm:t>
    </dgm:pt>
    <dgm:pt modelId="{32EBEFBB-B8D2-41B5-A862-845BB4E9470B}">
      <dgm:prSet phldrT="[Tekst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pl-PL" b="1" dirty="0" err="1" smtClean="0">
              <a:solidFill>
                <a:schemeClr val="tx2">
                  <a:lumMod val="50000"/>
                </a:schemeClr>
              </a:solidFill>
            </a:rPr>
            <a:t>Fluency</a:t>
          </a:r>
          <a:r>
            <a:rPr lang="en-US" b="1" dirty="0" smtClean="0">
              <a:solidFill>
                <a:schemeClr val="tx2">
                  <a:lumMod val="50000"/>
                </a:schemeClr>
              </a:solidFill>
            </a:rPr>
            <a:t>
</a:t>
          </a:r>
          <a:r>
            <a:rPr lang="en-US" b="0" dirty="0" smtClean="0">
              <a:solidFill>
                <a:schemeClr val="tx2">
                  <a:lumMod val="50000"/>
                </a:schemeClr>
              </a:solidFill>
            </a:rPr>
            <a:t>the ability to quickly generate new ideas</a:t>
          </a:r>
          <a:endParaRPr lang="pl-PL" b="0" dirty="0">
            <a:solidFill>
              <a:schemeClr val="tx2">
                <a:lumMod val="50000"/>
              </a:schemeClr>
            </a:solidFill>
          </a:endParaRPr>
        </a:p>
      </dgm:t>
    </dgm:pt>
    <dgm:pt modelId="{DCBF35DA-C539-4F58-A8C1-91D9EC0859DB}" type="parTrans" cxnId="{2E247AA8-9695-416D-83E4-8D334086CD4C}">
      <dgm:prSet/>
      <dgm:spPr/>
      <dgm:t>
        <a:bodyPr/>
        <a:lstStyle/>
        <a:p>
          <a:endParaRPr lang="pl-PL">
            <a:solidFill>
              <a:schemeClr val="tx2">
                <a:lumMod val="50000"/>
              </a:schemeClr>
            </a:solidFill>
          </a:endParaRPr>
        </a:p>
      </dgm:t>
    </dgm:pt>
    <dgm:pt modelId="{272B94CF-F932-48D1-B317-7CC05ABF14A5}" type="sibTrans" cxnId="{2E247AA8-9695-416D-83E4-8D334086CD4C}">
      <dgm:prSet/>
      <dgm:spPr/>
      <dgm:t>
        <a:bodyPr/>
        <a:lstStyle/>
        <a:p>
          <a:endParaRPr lang="pl-PL">
            <a:solidFill>
              <a:schemeClr val="tx2">
                <a:lumMod val="50000"/>
              </a:schemeClr>
            </a:solidFill>
          </a:endParaRPr>
        </a:p>
      </dgm:t>
    </dgm:pt>
    <dgm:pt modelId="{C34EB2A8-62CC-433E-BD06-BB04F37574CC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pl-PL" b="1" dirty="0" err="1" smtClean="0">
              <a:solidFill>
                <a:schemeClr val="tx2">
                  <a:lumMod val="50000"/>
                </a:schemeClr>
              </a:solidFill>
            </a:rPr>
            <a:t>Flexibility</a:t>
          </a:r>
          <a:r>
            <a:rPr lang="pl-PL" b="1" dirty="0" smtClean="0">
              <a:solidFill>
                <a:schemeClr val="tx2">
                  <a:lumMod val="50000"/>
                </a:schemeClr>
              </a:solidFill>
            </a:rPr>
            <a:t>
</a:t>
          </a:r>
          <a:r>
            <a:rPr lang="pl-PL" b="0" dirty="0" err="1" smtClean="0">
              <a:solidFill>
                <a:schemeClr val="tx2">
                  <a:lumMod val="50000"/>
                </a:schemeClr>
              </a:solidFill>
            </a:rPr>
            <a:t>variety</a:t>
          </a:r>
          <a:r>
            <a:rPr lang="pl-PL" b="0" dirty="0" smtClean="0">
              <a:solidFill>
                <a:schemeClr val="tx2">
                  <a:lumMod val="50000"/>
                </a:schemeClr>
              </a:solidFill>
            </a:rPr>
            <a:t> of </a:t>
          </a:r>
          <a:r>
            <a:rPr lang="pl-PL" b="0" dirty="0" err="1" smtClean="0">
              <a:solidFill>
                <a:schemeClr val="tx2">
                  <a:lumMod val="50000"/>
                </a:schemeClr>
              </a:solidFill>
            </a:rPr>
            <a:t>ideas</a:t>
          </a:r>
          <a:r>
            <a:rPr lang="pl-PL" b="1" dirty="0" smtClean="0">
              <a:solidFill>
                <a:schemeClr val="tx2">
                  <a:lumMod val="50000"/>
                </a:schemeClr>
              </a:solidFill>
            </a:rPr>
            <a:t>.</a:t>
          </a:r>
          <a:endParaRPr lang="pl-PL" dirty="0">
            <a:solidFill>
              <a:schemeClr val="tx2">
                <a:lumMod val="50000"/>
              </a:schemeClr>
            </a:solidFill>
          </a:endParaRPr>
        </a:p>
      </dgm:t>
    </dgm:pt>
    <dgm:pt modelId="{A326DC36-0FA6-4FA9-B7D3-4B86C2F98A0F}" type="parTrans" cxnId="{062DE1D5-12A3-4A0F-8D20-9C9C0049A8DC}">
      <dgm:prSet/>
      <dgm:spPr/>
      <dgm:t>
        <a:bodyPr/>
        <a:lstStyle/>
        <a:p>
          <a:endParaRPr lang="pl-PL">
            <a:solidFill>
              <a:schemeClr val="tx2">
                <a:lumMod val="50000"/>
              </a:schemeClr>
            </a:solidFill>
          </a:endParaRPr>
        </a:p>
      </dgm:t>
    </dgm:pt>
    <dgm:pt modelId="{8E499BB1-F46F-465A-8271-582E9FCD2039}" type="sibTrans" cxnId="{062DE1D5-12A3-4A0F-8D20-9C9C0049A8DC}">
      <dgm:prSet/>
      <dgm:spPr/>
      <dgm:t>
        <a:bodyPr/>
        <a:lstStyle/>
        <a:p>
          <a:endParaRPr lang="pl-PL">
            <a:solidFill>
              <a:schemeClr val="tx2">
                <a:lumMod val="50000"/>
              </a:schemeClr>
            </a:solidFill>
          </a:endParaRPr>
        </a:p>
      </dgm:t>
    </dgm:pt>
    <dgm:pt modelId="{570F6865-FCC5-46E9-9F27-266865927000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b="1" dirty="0" smtClean="0">
              <a:solidFill>
                <a:schemeClr val="tx2">
                  <a:lumMod val="50000"/>
                </a:schemeClr>
              </a:solidFill>
            </a:rPr>
            <a:t>Originality
  </a:t>
          </a:r>
          <a:r>
            <a:rPr lang="en-US" b="0" dirty="0" smtClean="0">
              <a:solidFill>
                <a:schemeClr val="tx2">
                  <a:lumMod val="50000"/>
                </a:schemeClr>
              </a:solidFill>
            </a:rPr>
            <a:t>the ability to create surprising connections and original associations</a:t>
          </a:r>
          <a:r>
            <a:rPr lang="en-US" b="1" dirty="0" smtClean="0">
              <a:solidFill>
                <a:schemeClr val="tx2">
                  <a:lumMod val="50000"/>
                </a:schemeClr>
              </a:solidFill>
            </a:rPr>
            <a:t>.</a:t>
          </a:r>
          <a:endParaRPr lang="pl-PL" dirty="0">
            <a:solidFill>
              <a:schemeClr val="tx2">
                <a:lumMod val="50000"/>
              </a:schemeClr>
            </a:solidFill>
          </a:endParaRPr>
        </a:p>
      </dgm:t>
    </dgm:pt>
    <dgm:pt modelId="{F9713B0E-9E5E-4646-ACAC-66DA2124CFC9}" type="parTrans" cxnId="{06C6F261-27FF-4E91-9415-D7F4CE1AA65D}">
      <dgm:prSet/>
      <dgm:spPr/>
      <dgm:t>
        <a:bodyPr/>
        <a:lstStyle/>
        <a:p>
          <a:endParaRPr lang="pl-PL">
            <a:solidFill>
              <a:schemeClr val="tx2">
                <a:lumMod val="50000"/>
              </a:schemeClr>
            </a:solidFill>
          </a:endParaRPr>
        </a:p>
      </dgm:t>
    </dgm:pt>
    <dgm:pt modelId="{68A5B15B-658E-4726-A83F-BD335EB22100}" type="sibTrans" cxnId="{06C6F261-27FF-4E91-9415-D7F4CE1AA65D}">
      <dgm:prSet/>
      <dgm:spPr/>
      <dgm:t>
        <a:bodyPr/>
        <a:lstStyle/>
        <a:p>
          <a:endParaRPr lang="pl-PL">
            <a:solidFill>
              <a:schemeClr val="tx2">
                <a:lumMod val="50000"/>
              </a:schemeClr>
            </a:solidFill>
          </a:endParaRPr>
        </a:p>
      </dgm:t>
    </dgm:pt>
    <dgm:pt modelId="{71AE1AEE-8C24-4355-B7E7-D8F571F6E7F7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b="1" dirty="0" smtClean="0">
              <a:solidFill>
                <a:schemeClr val="tx2">
                  <a:lumMod val="50000"/>
                </a:schemeClr>
              </a:solidFill>
            </a:rPr>
            <a:t>Elaboration
</a:t>
          </a:r>
          <a:r>
            <a:rPr lang="en-US" b="0" dirty="0" smtClean="0">
              <a:solidFill>
                <a:schemeClr val="tx2">
                  <a:lumMod val="50000"/>
                </a:schemeClr>
              </a:solidFill>
            </a:rPr>
            <a:t>the ability to refine an idea</a:t>
          </a:r>
          <a:endParaRPr lang="pl-PL" b="0" dirty="0">
            <a:solidFill>
              <a:schemeClr val="tx2">
                <a:lumMod val="50000"/>
              </a:schemeClr>
            </a:solidFill>
          </a:endParaRPr>
        </a:p>
      </dgm:t>
    </dgm:pt>
    <dgm:pt modelId="{D02FD6EF-7B48-4FF9-A343-712825D131C6}" type="parTrans" cxnId="{B6494CB2-5640-4C37-9FD9-8DBDFE34FC45}">
      <dgm:prSet/>
      <dgm:spPr/>
      <dgm:t>
        <a:bodyPr/>
        <a:lstStyle/>
        <a:p>
          <a:endParaRPr lang="pl-PL">
            <a:solidFill>
              <a:schemeClr val="tx2">
                <a:lumMod val="50000"/>
              </a:schemeClr>
            </a:solidFill>
          </a:endParaRPr>
        </a:p>
      </dgm:t>
    </dgm:pt>
    <dgm:pt modelId="{698A32DD-EF31-432C-B5CA-CEC191966E49}" type="sibTrans" cxnId="{B6494CB2-5640-4C37-9FD9-8DBDFE34FC45}">
      <dgm:prSet/>
      <dgm:spPr/>
      <dgm:t>
        <a:bodyPr/>
        <a:lstStyle/>
        <a:p>
          <a:endParaRPr lang="pl-PL">
            <a:solidFill>
              <a:schemeClr val="tx2">
                <a:lumMod val="50000"/>
              </a:schemeClr>
            </a:solidFill>
          </a:endParaRPr>
        </a:p>
      </dgm:t>
    </dgm:pt>
    <dgm:pt modelId="{E8A9CE9D-D86A-4374-9651-B7DDDC7AD918}" type="pres">
      <dgm:prSet presAssocID="{72AF7D93-C8E2-4CA6-9130-EB5C1BBAB08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D606F961-2508-47EA-B496-684E2D81F791}" type="pres">
      <dgm:prSet presAssocID="{32EBEFBB-B8D2-41B5-A862-845BB4E9470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BE8F4AC-D5D7-4953-B250-E597BBCB87C5}" type="pres">
      <dgm:prSet presAssocID="{272B94CF-F932-48D1-B317-7CC05ABF14A5}" presName="sibTrans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5F7C5B66-DE7D-45F4-A1A7-B02CCE9A1EC2}" type="pres">
      <dgm:prSet presAssocID="{C34EB2A8-62CC-433E-BD06-BB04F37574C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9A440D2-844D-450D-9F66-FD0F1F548730}" type="pres">
      <dgm:prSet presAssocID="{8E499BB1-F46F-465A-8271-582E9FCD2039}" presName="sibTrans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1A135566-3719-409D-B3EE-19BC025FC286}" type="pres">
      <dgm:prSet presAssocID="{570F6865-FCC5-46E9-9F27-26686592700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A6BF9DF-1201-47D4-A19E-04D8918DBF69}" type="pres">
      <dgm:prSet presAssocID="{68A5B15B-658E-4726-A83F-BD335EB22100}" presName="sibTrans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7756E0BF-318E-4CDF-AE1B-A1E13B103007}" type="pres">
      <dgm:prSet presAssocID="{71AE1AEE-8C24-4355-B7E7-D8F571F6E7F7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EB1CE787-205A-404A-AB41-1B804B2D28A8}" type="presOf" srcId="{71AE1AEE-8C24-4355-B7E7-D8F571F6E7F7}" destId="{7756E0BF-318E-4CDF-AE1B-A1E13B103007}" srcOrd="0" destOrd="0" presId="urn:microsoft.com/office/officeart/2005/8/layout/default"/>
    <dgm:cxn modelId="{175F7DE6-A449-4F38-A30C-7C9774FC2502}" type="presOf" srcId="{570F6865-FCC5-46E9-9F27-266865927000}" destId="{1A135566-3719-409D-B3EE-19BC025FC286}" srcOrd="0" destOrd="0" presId="urn:microsoft.com/office/officeart/2005/8/layout/default"/>
    <dgm:cxn modelId="{7D7258C9-CF8C-4E72-BC16-FB808E71EA99}" type="presOf" srcId="{C34EB2A8-62CC-433E-BD06-BB04F37574CC}" destId="{5F7C5B66-DE7D-45F4-A1A7-B02CCE9A1EC2}" srcOrd="0" destOrd="0" presId="urn:microsoft.com/office/officeart/2005/8/layout/default"/>
    <dgm:cxn modelId="{804A8DDB-E879-41D5-AB6D-2485B2B0EAE7}" type="presOf" srcId="{32EBEFBB-B8D2-41B5-A862-845BB4E9470B}" destId="{D606F961-2508-47EA-B496-684E2D81F791}" srcOrd="0" destOrd="0" presId="urn:microsoft.com/office/officeart/2005/8/layout/default"/>
    <dgm:cxn modelId="{06C6F261-27FF-4E91-9415-D7F4CE1AA65D}" srcId="{72AF7D93-C8E2-4CA6-9130-EB5C1BBAB087}" destId="{570F6865-FCC5-46E9-9F27-266865927000}" srcOrd="2" destOrd="0" parTransId="{F9713B0E-9E5E-4646-ACAC-66DA2124CFC9}" sibTransId="{68A5B15B-658E-4726-A83F-BD335EB22100}"/>
    <dgm:cxn modelId="{062DE1D5-12A3-4A0F-8D20-9C9C0049A8DC}" srcId="{72AF7D93-C8E2-4CA6-9130-EB5C1BBAB087}" destId="{C34EB2A8-62CC-433E-BD06-BB04F37574CC}" srcOrd="1" destOrd="0" parTransId="{A326DC36-0FA6-4FA9-B7D3-4B86C2F98A0F}" sibTransId="{8E499BB1-F46F-465A-8271-582E9FCD2039}"/>
    <dgm:cxn modelId="{B6494CB2-5640-4C37-9FD9-8DBDFE34FC45}" srcId="{72AF7D93-C8E2-4CA6-9130-EB5C1BBAB087}" destId="{71AE1AEE-8C24-4355-B7E7-D8F571F6E7F7}" srcOrd="3" destOrd="0" parTransId="{D02FD6EF-7B48-4FF9-A343-712825D131C6}" sibTransId="{698A32DD-EF31-432C-B5CA-CEC191966E49}"/>
    <dgm:cxn modelId="{2E247AA8-9695-416D-83E4-8D334086CD4C}" srcId="{72AF7D93-C8E2-4CA6-9130-EB5C1BBAB087}" destId="{32EBEFBB-B8D2-41B5-A862-845BB4E9470B}" srcOrd="0" destOrd="0" parTransId="{DCBF35DA-C539-4F58-A8C1-91D9EC0859DB}" sibTransId="{272B94CF-F932-48D1-B317-7CC05ABF14A5}"/>
    <dgm:cxn modelId="{91A5E4DC-83DA-42EE-B3E2-0AE676EEC3A4}" type="presOf" srcId="{72AF7D93-C8E2-4CA6-9130-EB5C1BBAB087}" destId="{E8A9CE9D-D86A-4374-9651-B7DDDC7AD918}" srcOrd="0" destOrd="0" presId="urn:microsoft.com/office/officeart/2005/8/layout/default"/>
    <dgm:cxn modelId="{3E38CACE-6FF9-4F29-B82F-2DA7DE2706C1}" type="presParOf" srcId="{E8A9CE9D-D86A-4374-9651-B7DDDC7AD918}" destId="{D606F961-2508-47EA-B496-684E2D81F791}" srcOrd="0" destOrd="0" presId="urn:microsoft.com/office/officeart/2005/8/layout/default"/>
    <dgm:cxn modelId="{66F286EB-B04B-4E9C-B7BB-8C338A2D5E7D}" type="presParOf" srcId="{E8A9CE9D-D86A-4374-9651-B7DDDC7AD918}" destId="{5BE8F4AC-D5D7-4953-B250-E597BBCB87C5}" srcOrd="1" destOrd="0" presId="urn:microsoft.com/office/officeart/2005/8/layout/default"/>
    <dgm:cxn modelId="{458832D6-F8D5-4667-8023-E8FCE5103282}" type="presParOf" srcId="{E8A9CE9D-D86A-4374-9651-B7DDDC7AD918}" destId="{5F7C5B66-DE7D-45F4-A1A7-B02CCE9A1EC2}" srcOrd="2" destOrd="0" presId="urn:microsoft.com/office/officeart/2005/8/layout/default"/>
    <dgm:cxn modelId="{04A1F003-5625-4C74-893A-DD811F3A5B71}" type="presParOf" srcId="{E8A9CE9D-D86A-4374-9651-B7DDDC7AD918}" destId="{E9A440D2-844D-450D-9F66-FD0F1F548730}" srcOrd="3" destOrd="0" presId="urn:microsoft.com/office/officeart/2005/8/layout/default"/>
    <dgm:cxn modelId="{9158001F-D9B5-4C78-B178-06CE43809609}" type="presParOf" srcId="{E8A9CE9D-D86A-4374-9651-B7DDDC7AD918}" destId="{1A135566-3719-409D-B3EE-19BC025FC286}" srcOrd="4" destOrd="0" presId="urn:microsoft.com/office/officeart/2005/8/layout/default"/>
    <dgm:cxn modelId="{2BC1A0C5-F953-4B25-A0A8-F63E00D5DFDC}" type="presParOf" srcId="{E8A9CE9D-D86A-4374-9651-B7DDDC7AD918}" destId="{FA6BF9DF-1201-47D4-A19E-04D8918DBF69}" srcOrd="5" destOrd="0" presId="urn:microsoft.com/office/officeart/2005/8/layout/default"/>
    <dgm:cxn modelId="{DA0B08C2-25FD-4EA1-9031-6A1EB646CF31}" type="presParOf" srcId="{E8A9CE9D-D86A-4374-9651-B7DDDC7AD918}" destId="{7756E0BF-318E-4CDF-AE1B-A1E13B103007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F89D39-09FC-4B19-914B-F0922D9C0982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079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b="1" kern="1200" dirty="0" smtClean="0">
              <a:solidFill>
                <a:schemeClr val="tx2">
                  <a:lumMod val="50000"/>
                </a:schemeClr>
              </a:solidFill>
            </a:rPr>
            <a:t>The </a:t>
          </a:r>
          <a:r>
            <a:rPr lang="pl-PL" sz="3000" b="1" kern="1200" dirty="0" err="1" smtClean="0">
              <a:solidFill>
                <a:schemeClr val="tx2">
                  <a:lumMod val="50000"/>
                </a:schemeClr>
              </a:solidFill>
            </a:rPr>
            <a:t>principle</a:t>
          </a:r>
          <a:r>
            <a:rPr lang="pl-PL" sz="3000" b="1" kern="1200" dirty="0" smtClean="0">
              <a:solidFill>
                <a:schemeClr val="tx2">
                  <a:lumMod val="50000"/>
                </a:schemeClr>
              </a:solidFill>
            </a:rPr>
            <a:t> of </a:t>
          </a:r>
          <a:r>
            <a:rPr lang="pl-PL" sz="3000" b="1" kern="1200" dirty="0" err="1" smtClean="0">
              <a:solidFill>
                <a:schemeClr val="tx2">
                  <a:lumMod val="50000"/>
                </a:schemeClr>
              </a:solidFill>
            </a:rPr>
            <a:t>diversity</a:t>
          </a:r>
          <a:endParaRPr lang="pl-PL" sz="30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0" y="591343"/>
        <a:ext cx="2571749" cy="1543050"/>
      </dsp:txXfrm>
    </dsp:sp>
    <dsp:sp modelId="{42A9B4B6-55C8-4834-AC14-8FB300EC9993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5">
            <a:hueOff val="3541404"/>
            <a:satOff val="-16547"/>
            <a:lumOff val="-3216"/>
            <a:alphaOff val="0"/>
          </a:schemeClr>
        </a:solidFill>
        <a:ln w="1079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smtClean="0">
              <a:solidFill>
                <a:schemeClr val="tx2">
                  <a:lumMod val="50000"/>
                </a:schemeClr>
              </a:solidFill>
            </a:rPr>
            <a:t>The principle of deferred evaluation</a:t>
          </a:r>
          <a:endParaRPr lang="pl-PL" sz="3000" b="1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2828925" y="591343"/>
        <a:ext cx="2571749" cy="1543050"/>
      </dsp:txXfrm>
    </dsp:sp>
    <dsp:sp modelId="{7824C12A-8AD6-46AC-88C1-F00F7A244C72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5">
            <a:hueOff val="7082808"/>
            <a:satOff val="-33095"/>
            <a:lumOff val="-6432"/>
            <a:alphaOff val="0"/>
          </a:schemeClr>
        </a:solidFill>
        <a:ln w="1079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smtClean="0">
              <a:solidFill>
                <a:schemeClr val="tx2">
                  <a:lumMod val="50000"/>
                </a:schemeClr>
              </a:solidFill>
            </a:rPr>
            <a:t>The principle of rational irrationality</a:t>
          </a:r>
          <a:endParaRPr lang="pl-PL" sz="3000" b="1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5657849" y="591343"/>
        <a:ext cx="2571749" cy="1543050"/>
      </dsp:txXfrm>
    </dsp:sp>
    <dsp:sp modelId="{77F1F483-3444-48B8-BC49-928E4146CC1A}">
      <dsp:nvSpPr>
        <dsp:cNvPr id="0" name=""/>
        <dsp:cNvSpPr/>
      </dsp:nvSpPr>
      <dsp:spPr>
        <a:xfrm>
          <a:off x="0" y="2391568"/>
          <a:ext cx="2571749" cy="1543050"/>
        </a:xfrm>
        <a:prstGeom prst="rect">
          <a:avLst/>
        </a:prstGeom>
        <a:solidFill>
          <a:schemeClr val="accent5">
            <a:hueOff val="10624212"/>
            <a:satOff val="-49642"/>
            <a:lumOff val="-9647"/>
            <a:alphaOff val="0"/>
          </a:schemeClr>
        </a:solidFill>
        <a:ln w="1079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smtClean="0">
              <a:solidFill>
                <a:schemeClr val="tx2">
                  <a:lumMod val="50000"/>
                </a:schemeClr>
              </a:solidFill>
            </a:rPr>
            <a:t>The principle of competent incompetence</a:t>
          </a:r>
          <a:endParaRPr lang="pl-PL" sz="3000" b="1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0" y="2391568"/>
        <a:ext cx="2571749" cy="1543050"/>
      </dsp:txXfrm>
    </dsp:sp>
    <dsp:sp modelId="{AB98020B-326A-4107-B63A-4F52BE729353}">
      <dsp:nvSpPr>
        <dsp:cNvPr id="0" name=""/>
        <dsp:cNvSpPr/>
      </dsp:nvSpPr>
      <dsp:spPr>
        <a:xfrm>
          <a:off x="2828925" y="2391568"/>
          <a:ext cx="2571749" cy="1543050"/>
        </a:xfrm>
        <a:prstGeom prst="rect">
          <a:avLst/>
        </a:prstGeom>
        <a:solidFill>
          <a:schemeClr val="accent5">
            <a:hueOff val="14165617"/>
            <a:satOff val="-66190"/>
            <a:lumOff val="-12863"/>
            <a:alphaOff val="0"/>
          </a:schemeClr>
        </a:solidFill>
        <a:ln w="1079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b="1" kern="1200" dirty="0" smtClean="0">
              <a:solidFill>
                <a:schemeClr val="tx2">
                  <a:lumMod val="50000"/>
                </a:schemeClr>
              </a:solidFill>
            </a:rPr>
            <a:t>The </a:t>
          </a:r>
          <a:r>
            <a:rPr lang="pl-PL" sz="3000" b="1" kern="1200" dirty="0" err="1" smtClean="0">
              <a:solidFill>
                <a:schemeClr val="tx2">
                  <a:lumMod val="50000"/>
                </a:schemeClr>
              </a:solidFill>
            </a:rPr>
            <a:t>principle</a:t>
          </a:r>
          <a:r>
            <a:rPr lang="pl-PL" sz="3000" b="1" kern="1200" dirty="0" smtClean="0">
              <a:solidFill>
                <a:schemeClr val="tx2">
                  <a:lumMod val="50000"/>
                </a:schemeClr>
              </a:solidFill>
            </a:rPr>
            <a:t> of </a:t>
          </a:r>
          <a:r>
            <a:rPr lang="pl-PL" sz="3000" b="1" kern="1200" dirty="0" err="1" smtClean="0">
              <a:solidFill>
                <a:schemeClr val="tx2">
                  <a:lumMod val="50000"/>
                </a:schemeClr>
              </a:solidFill>
            </a:rPr>
            <a:t>fun</a:t>
          </a:r>
          <a:endParaRPr lang="pl-PL" sz="3000" b="1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2828925" y="2391568"/>
        <a:ext cx="2571749" cy="1543050"/>
      </dsp:txXfrm>
    </dsp:sp>
    <dsp:sp modelId="{887FFA9F-57F5-4CA7-93C1-D9E98D0E3736}">
      <dsp:nvSpPr>
        <dsp:cNvPr id="0" name=""/>
        <dsp:cNvSpPr/>
      </dsp:nvSpPr>
      <dsp:spPr>
        <a:xfrm>
          <a:off x="5657849" y="2391568"/>
          <a:ext cx="2571749" cy="1543050"/>
        </a:xfrm>
        <a:prstGeom prst="rect">
          <a:avLst/>
        </a:prstGeom>
        <a:solidFill>
          <a:schemeClr val="accent5">
            <a:hueOff val="17707020"/>
            <a:satOff val="-82737"/>
            <a:lumOff val="-16079"/>
            <a:alphaOff val="0"/>
          </a:schemeClr>
        </a:solidFill>
        <a:ln w="1079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b="1" kern="1200" dirty="0" smtClean="0">
              <a:solidFill>
                <a:schemeClr val="tx2">
                  <a:lumMod val="50000"/>
                </a:schemeClr>
              </a:solidFill>
            </a:rPr>
            <a:t>The </a:t>
          </a:r>
          <a:r>
            <a:rPr lang="pl-PL" sz="3000" b="1" kern="1200" dirty="0" err="1" smtClean="0">
              <a:solidFill>
                <a:schemeClr val="tx2">
                  <a:lumMod val="50000"/>
                </a:schemeClr>
              </a:solidFill>
            </a:rPr>
            <a:t>principle</a:t>
          </a:r>
          <a:r>
            <a:rPr lang="pl-PL" sz="3000" b="1" kern="1200" dirty="0" smtClean="0">
              <a:solidFill>
                <a:schemeClr val="tx2">
                  <a:lumMod val="50000"/>
                </a:schemeClr>
              </a:solidFill>
            </a:rPr>
            <a:t> of </a:t>
          </a:r>
          <a:r>
            <a:rPr lang="pl-PL" sz="3000" b="1" kern="1200" dirty="0" err="1" smtClean="0">
              <a:solidFill>
                <a:schemeClr val="tx2">
                  <a:lumMod val="50000"/>
                </a:schemeClr>
              </a:solidFill>
            </a:rPr>
            <a:t>validity</a:t>
          </a:r>
          <a:endParaRPr lang="pl-PL" sz="30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5657849" y="2391568"/>
        <a:ext cx="2571749" cy="15430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06F961-2508-47EA-B496-684E2D81F791}">
      <dsp:nvSpPr>
        <dsp:cNvPr id="0" name=""/>
        <dsp:cNvSpPr/>
      </dsp:nvSpPr>
      <dsp:spPr>
        <a:xfrm>
          <a:off x="460905" y="1046"/>
          <a:ext cx="3479899" cy="208793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079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b="1" kern="1200" dirty="0" err="1" smtClean="0">
              <a:solidFill>
                <a:schemeClr val="tx2">
                  <a:lumMod val="50000"/>
                </a:schemeClr>
              </a:solidFill>
            </a:rPr>
            <a:t>Fluency</a:t>
          </a:r>
          <a:r>
            <a:rPr lang="en-US" sz="2500" b="1" kern="1200" dirty="0" smtClean="0">
              <a:solidFill>
                <a:schemeClr val="tx2">
                  <a:lumMod val="50000"/>
                </a:schemeClr>
              </a:solidFill>
            </a:rPr>
            <a:t>
</a:t>
          </a:r>
          <a:r>
            <a:rPr lang="en-US" sz="2500" b="0" kern="1200" dirty="0" smtClean="0">
              <a:solidFill>
                <a:schemeClr val="tx2">
                  <a:lumMod val="50000"/>
                </a:schemeClr>
              </a:solidFill>
            </a:rPr>
            <a:t>the ability to quickly generate new ideas</a:t>
          </a:r>
          <a:endParaRPr lang="pl-PL" sz="2500" b="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460905" y="1046"/>
        <a:ext cx="3479899" cy="2087939"/>
      </dsp:txXfrm>
    </dsp:sp>
    <dsp:sp modelId="{5F7C5B66-DE7D-45F4-A1A7-B02CCE9A1EC2}">
      <dsp:nvSpPr>
        <dsp:cNvPr id="0" name=""/>
        <dsp:cNvSpPr/>
      </dsp:nvSpPr>
      <dsp:spPr>
        <a:xfrm>
          <a:off x="4288794" y="1046"/>
          <a:ext cx="3479899" cy="2087939"/>
        </a:xfrm>
        <a:prstGeom prst="rect">
          <a:avLst/>
        </a:prstGeom>
        <a:solidFill>
          <a:schemeClr val="accent5">
            <a:hueOff val="5902340"/>
            <a:satOff val="-27579"/>
            <a:lumOff val="-5360"/>
            <a:alphaOff val="0"/>
          </a:schemeClr>
        </a:solidFill>
        <a:ln w="1079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b="1" kern="1200" dirty="0" err="1" smtClean="0">
              <a:solidFill>
                <a:schemeClr val="tx2">
                  <a:lumMod val="50000"/>
                </a:schemeClr>
              </a:solidFill>
            </a:rPr>
            <a:t>Flexibility</a:t>
          </a:r>
          <a:r>
            <a:rPr lang="pl-PL" sz="2500" b="1" kern="1200" dirty="0" smtClean="0">
              <a:solidFill>
                <a:schemeClr val="tx2">
                  <a:lumMod val="50000"/>
                </a:schemeClr>
              </a:solidFill>
            </a:rPr>
            <a:t>
</a:t>
          </a:r>
          <a:r>
            <a:rPr lang="pl-PL" sz="2500" b="0" kern="1200" dirty="0" err="1" smtClean="0">
              <a:solidFill>
                <a:schemeClr val="tx2">
                  <a:lumMod val="50000"/>
                </a:schemeClr>
              </a:solidFill>
            </a:rPr>
            <a:t>variety</a:t>
          </a:r>
          <a:r>
            <a:rPr lang="pl-PL" sz="2500" b="0" kern="1200" dirty="0" smtClean="0">
              <a:solidFill>
                <a:schemeClr val="tx2">
                  <a:lumMod val="50000"/>
                </a:schemeClr>
              </a:solidFill>
            </a:rPr>
            <a:t> of </a:t>
          </a:r>
          <a:r>
            <a:rPr lang="pl-PL" sz="2500" b="0" kern="1200" dirty="0" err="1" smtClean="0">
              <a:solidFill>
                <a:schemeClr val="tx2">
                  <a:lumMod val="50000"/>
                </a:schemeClr>
              </a:solidFill>
            </a:rPr>
            <a:t>ideas</a:t>
          </a:r>
          <a:r>
            <a:rPr lang="pl-PL" sz="2500" b="1" kern="1200" dirty="0" smtClean="0">
              <a:solidFill>
                <a:schemeClr val="tx2">
                  <a:lumMod val="50000"/>
                </a:schemeClr>
              </a:solidFill>
            </a:rPr>
            <a:t>.</a:t>
          </a:r>
          <a:endParaRPr lang="pl-PL" sz="25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4288794" y="1046"/>
        <a:ext cx="3479899" cy="2087939"/>
      </dsp:txXfrm>
    </dsp:sp>
    <dsp:sp modelId="{1A135566-3719-409D-B3EE-19BC025FC286}">
      <dsp:nvSpPr>
        <dsp:cNvPr id="0" name=""/>
        <dsp:cNvSpPr/>
      </dsp:nvSpPr>
      <dsp:spPr>
        <a:xfrm>
          <a:off x="460905" y="2436975"/>
          <a:ext cx="3479899" cy="2087939"/>
        </a:xfrm>
        <a:prstGeom prst="rect">
          <a:avLst/>
        </a:prstGeom>
        <a:solidFill>
          <a:schemeClr val="accent5">
            <a:hueOff val="11804680"/>
            <a:satOff val="-55158"/>
            <a:lumOff val="-10719"/>
            <a:alphaOff val="0"/>
          </a:schemeClr>
        </a:solidFill>
        <a:ln w="1079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>
              <a:solidFill>
                <a:schemeClr val="tx2">
                  <a:lumMod val="50000"/>
                </a:schemeClr>
              </a:solidFill>
            </a:rPr>
            <a:t>Originality
  </a:t>
          </a:r>
          <a:r>
            <a:rPr lang="en-US" sz="2500" b="0" kern="1200" dirty="0" smtClean="0">
              <a:solidFill>
                <a:schemeClr val="tx2">
                  <a:lumMod val="50000"/>
                </a:schemeClr>
              </a:solidFill>
            </a:rPr>
            <a:t>the ability to create surprising connections and original associations</a:t>
          </a:r>
          <a:r>
            <a:rPr lang="en-US" sz="2500" b="1" kern="1200" dirty="0" smtClean="0">
              <a:solidFill>
                <a:schemeClr val="tx2">
                  <a:lumMod val="50000"/>
                </a:schemeClr>
              </a:solidFill>
            </a:rPr>
            <a:t>.</a:t>
          </a:r>
          <a:endParaRPr lang="pl-PL" sz="25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460905" y="2436975"/>
        <a:ext cx="3479899" cy="2087939"/>
      </dsp:txXfrm>
    </dsp:sp>
    <dsp:sp modelId="{7756E0BF-318E-4CDF-AE1B-A1E13B103007}">
      <dsp:nvSpPr>
        <dsp:cNvPr id="0" name=""/>
        <dsp:cNvSpPr/>
      </dsp:nvSpPr>
      <dsp:spPr>
        <a:xfrm>
          <a:off x="4288794" y="2436975"/>
          <a:ext cx="3479899" cy="2087939"/>
        </a:xfrm>
        <a:prstGeom prst="rect">
          <a:avLst/>
        </a:prstGeom>
        <a:solidFill>
          <a:schemeClr val="accent5">
            <a:hueOff val="17707020"/>
            <a:satOff val="-82737"/>
            <a:lumOff val="-16079"/>
            <a:alphaOff val="0"/>
          </a:schemeClr>
        </a:solidFill>
        <a:ln w="1079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>
              <a:solidFill>
                <a:schemeClr val="tx2">
                  <a:lumMod val="50000"/>
                </a:schemeClr>
              </a:solidFill>
            </a:rPr>
            <a:t>Elaboration
</a:t>
          </a:r>
          <a:r>
            <a:rPr lang="en-US" sz="2500" b="0" kern="1200" dirty="0" smtClean="0">
              <a:solidFill>
                <a:schemeClr val="tx2">
                  <a:lumMod val="50000"/>
                </a:schemeClr>
              </a:solidFill>
            </a:rPr>
            <a:t>the ability to refine an idea</a:t>
          </a:r>
          <a:endParaRPr lang="pl-PL" sz="2500" b="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4288794" y="2436975"/>
        <a:ext cx="3479899" cy="20879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4023993" y="1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8386FCCC-27A7-49AC-A2DC-BA0C842B44C7}" type="datetimeFigureOut">
              <a:rPr lang="pl-PL" smtClean="0"/>
              <a:t>04.08.2021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7938"/>
            <a:ext cx="6143625" cy="3455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710407" y="4925408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" y="9721108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4023993" y="9721108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9AA66CA5-83DF-46C6-A049-B0DAB702AD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0091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6CA5-83DF-46C6-A049-B0DAB702ADE8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09927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6CA5-83DF-46C6-A049-B0DAB702ADE8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42336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6CA5-83DF-46C6-A049-B0DAB702ADE8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06598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6CA5-83DF-46C6-A049-B0DAB702ADE8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15752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6CA5-83DF-46C6-A049-B0DAB702ADE8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8626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Source: https://ja.venngage.com/templates/mind-maps/corporate-communication-mind-map-5ac96049-3594-4a3f-9520-4f45866f2b4e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6CA5-83DF-46C6-A049-B0DAB702ADE8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63294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6CA5-83DF-46C6-A049-B0DAB702ADE8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99279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6CA5-83DF-46C6-A049-B0DAB702ADE8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47223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6CA5-83DF-46C6-A049-B0DAB702ADE8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9559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6CA5-83DF-46C6-A049-B0DAB702ADE8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1484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6CA5-83DF-46C6-A049-B0DAB702ADE8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81342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6CA5-83DF-46C6-A049-B0DAB702ADE8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40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6CA5-83DF-46C6-A049-B0DAB702ADE8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11537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6CA5-83DF-46C6-A049-B0DAB702ADE8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38733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6CA5-83DF-46C6-A049-B0DAB702ADE8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41042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6CA5-83DF-46C6-A049-B0DAB702ADE8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1634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6CA5-83DF-46C6-A049-B0DAB702ADE8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25891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6CA5-83DF-46C6-A049-B0DAB702ADE8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4228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4192B-9721-4C17-86CB-A4FBF21A0C7D}" type="datetimeFigureOut">
              <a:rPr lang="pl-PL" smtClean="0"/>
              <a:t>04.08.2021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0265F-7C52-4054-9C73-14AB5CBC08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6268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4192B-9721-4C17-86CB-A4FBF21A0C7D}" type="datetimeFigureOut">
              <a:rPr lang="pl-PL" smtClean="0"/>
              <a:t>04.08.2021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0265F-7C52-4054-9C73-14AB5CBC08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1533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4192B-9721-4C17-86CB-A4FBF21A0C7D}" type="datetimeFigureOut">
              <a:rPr lang="pl-PL" smtClean="0"/>
              <a:t>04.08.2021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0265F-7C52-4054-9C73-14AB5CBC08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443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4192B-9721-4C17-86CB-A4FBF21A0C7D}" type="datetimeFigureOut">
              <a:rPr lang="pl-PL" smtClean="0"/>
              <a:t>04.08.2021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0265F-7C52-4054-9C73-14AB5CBC08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4216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4192B-9721-4C17-86CB-A4FBF21A0C7D}" type="datetimeFigureOut">
              <a:rPr lang="pl-PL" smtClean="0"/>
              <a:t>04.08.2021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0265F-7C52-4054-9C73-14AB5CBC08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6850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4192B-9721-4C17-86CB-A4FBF21A0C7D}" type="datetimeFigureOut">
              <a:rPr lang="pl-PL" smtClean="0"/>
              <a:t>04.08.2021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0265F-7C52-4054-9C73-14AB5CBC08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4496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4192B-9721-4C17-86CB-A4FBF21A0C7D}" type="datetimeFigureOut">
              <a:rPr lang="pl-PL" smtClean="0"/>
              <a:t>04.08.2021</a:t>
            </a:fld>
            <a:endParaRPr lang="pl-PL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0265F-7C52-4054-9C73-14AB5CBC08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2620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4192B-9721-4C17-86CB-A4FBF21A0C7D}" type="datetimeFigureOut">
              <a:rPr lang="pl-PL" smtClean="0"/>
              <a:t>04.08.2021</a:t>
            </a:fld>
            <a:endParaRPr lang="pl-PL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0265F-7C52-4054-9C73-14AB5CBC08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5550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4192B-9721-4C17-86CB-A4FBF21A0C7D}" type="datetimeFigureOut">
              <a:rPr lang="pl-PL" smtClean="0"/>
              <a:t>04.08.2021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0265F-7C52-4054-9C73-14AB5CBC08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1783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4192B-9721-4C17-86CB-A4FBF21A0C7D}" type="datetimeFigureOut">
              <a:rPr lang="pl-PL" smtClean="0"/>
              <a:t>04.08.2021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0265F-7C52-4054-9C73-14AB5CBC08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1773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50000"/>
              <a:lumOff val="5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4192B-9721-4C17-86CB-A4FBF21A0C7D}" type="datetimeFigureOut">
              <a:rPr lang="pl-PL" smtClean="0"/>
              <a:t>04.08.2021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0265F-7C52-4054-9C73-14AB5CBC08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26189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fld id="{3584192B-9721-4C17-86CB-A4FBF21A0C7D}" type="datetimeFigureOut">
              <a:rPr lang="pl-PL" smtClean="0"/>
              <a:t>04.08.2021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B860265F-7C52-4054-9C73-14AB5CBC08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90666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ubbl.us/" TargetMode="External"/><Relationship Id="rId3" Type="http://schemas.openxmlformats.org/officeDocument/2006/relationships/hyperlink" Target="https://sardynkibiznesu.pl/przydatne-programy-przedsiebiorcy/mapy-mysli-darmowe/#2Freeplane" TargetMode="External"/><Relationship Id="rId7" Type="http://schemas.openxmlformats.org/officeDocument/2006/relationships/hyperlink" Target="https://sardynkibiznesu.pl/przydatne-programy-przedsiebiorcy/mapy-mysli-darmowe/#6Bubb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sardynkibiznesu.pl/przydatne-programy-przedsiebiorcy/mapy-mysli-darmowe/#5Mindomo" TargetMode="External"/><Relationship Id="rId5" Type="http://schemas.openxmlformats.org/officeDocument/2006/relationships/hyperlink" Target="https://sardynkibiznesu.pl/przydatne-programy-przedsiebiorcy/mapy-mysli-darmowe/#4Coggle" TargetMode="External"/><Relationship Id="rId10" Type="http://schemas.openxmlformats.org/officeDocument/2006/relationships/hyperlink" Target="https://sardynkibiznesu.pl/przydatne-programy-przedsiebiorcy/mapy-mysli-darmowe/#8Miro" TargetMode="External"/><Relationship Id="rId4" Type="http://schemas.openxmlformats.org/officeDocument/2006/relationships/hyperlink" Target="https://sardynkibiznesu.pl/przydatne-programy-przedsiebiorcy/mapy-mysli-darmowe/#3Freemind" TargetMode="External"/><Relationship Id="rId9" Type="http://schemas.openxmlformats.org/officeDocument/2006/relationships/hyperlink" Target="https://sardynkibiznesu.pl/przydatne-programy-przedsiebiorcy/mapy-mysli-darmowe/#7Canva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Diagra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Spider_diagram" TargetMode="External"/><Relationship Id="rId5" Type="http://schemas.openxmlformats.org/officeDocument/2006/relationships/hyperlink" Target="https://en.wikipedia.org/wiki/Tree_structure" TargetMode="External"/><Relationship Id="rId4" Type="http://schemas.openxmlformats.org/officeDocument/2006/relationships/hyperlink" Target="https://en.wikipedia.org/wiki/Hierarchical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02580" y="1336210"/>
            <a:ext cx="7315200" cy="2594264"/>
          </a:xfrm>
        </p:spPr>
        <p:txBody>
          <a:bodyPr/>
          <a:lstStyle/>
          <a:p>
            <a:r>
              <a:rPr lang="en-US" dirty="0"/>
              <a:t>Creative training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en-US" dirty="0" smtClean="0"/>
              <a:t>to </a:t>
            </a:r>
            <a:r>
              <a:rPr lang="en-US" dirty="0"/>
              <a:t>develop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en-US" dirty="0" smtClean="0"/>
              <a:t>knowledge </a:t>
            </a:r>
            <a:r>
              <a:rPr lang="en-US" dirty="0"/>
              <a:t>and skills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1306808"/>
          </a:xfrm>
        </p:spPr>
        <p:txBody>
          <a:bodyPr>
            <a:noAutofit/>
          </a:bodyPr>
          <a:lstStyle/>
          <a:p>
            <a:r>
              <a:rPr lang="pl-PL" sz="2000" dirty="0" smtClean="0"/>
              <a:t>LTT C3, </a:t>
            </a:r>
          </a:p>
          <a:p>
            <a:r>
              <a:rPr lang="pl-PL" sz="2000" dirty="0" err="1" smtClean="0"/>
              <a:t>Varna</a:t>
            </a:r>
            <a:r>
              <a:rPr lang="pl-PL" sz="2000" dirty="0" smtClean="0"/>
              <a:t> Bulgaria ,</a:t>
            </a:r>
          </a:p>
          <a:p>
            <a:r>
              <a:rPr lang="pl-PL" sz="2000" dirty="0" smtClean="0"/>
              <a:t> 27.07 – 31.08.2021</a:t>
            </a:r>
            <a:endParaRPr lang="pl-PL" sz="20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1885" y="2461066"/>
            <a:ext cx="2900115" cy="1954523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91885" y="1179862"/>
            <a:ext cx="2786113" cy="792549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3646591" y="6324418"/>
            <a:ext cx="4380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/>
              <a:t>Project </a:t>
            </a:r>
            <a:r>
              <a:rPr lang="pl-PL" dirty="0" err="1" smtClean="0"/>
              <a:t>number</a:t>
            </a:r>
            <a:r>
              <a:rPr lang="pl-PL" dirty="0" smtClean="0"/>
              <a:t>: </a:t>
            </a:r>
            <a:r>
              <a:rPr lang="pl-PL" dirty="0"/>
              <a:t>2019-1-IT02-KA204-062395</a:t>
            </a: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6389" y="4904244"/>
            <a:ext cx="2905611" cy="890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48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Mind</a:t>
            </a:r>
            <a:r>
              <a:rPr lang="pl-PL" dirty="0"/>
              <a:t> </a:t>
            </a:r>
            <a:r>
              <a:rPr lang="pl-PL" dirty="0" err="1"/>
              <a:t>Maps</a:t>
            </a:r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3468028" y="644979"/>
            <a:ext cx="8251903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>
                <a:solidFill>
                  <a:srgbClr val="00B0F0"/>
                </a:solidFill>
              </a:rPr>
              <a:t>The </a:t>
            </a:r>
            <a:r>
              <a:rPr lang="pl-PL" sz="3200" b="1" dirty="0" err="1">
                <a:solidFill>
                  <a:srgbClr val="00B0F0"/>
                </a:solidFill>
              </a:rPr>
              <a:t>process</a:t>
            </a:r>
            <a:r>
              <a:rPr lang="pl-PL" sz="3200" b="1" dirty="0">
                <a:solidFill>
                  <a:srgbClr val="00B0F0"/>
                </a:solidFill>
              </a:rPr>
              <a:t> of </a:t>
            </a:r>
            <a:r>
              <a:rPr lang="pl-PL" sz="3200" b="1" dirty="0" err="1">
                <a:solidFill>
                  <a:srgbClr val="00B0F0"/>
                </a:solidFill>
              </a:rPr>
              <a:t>creating</a:t>
            </a:r>
            <a:r>
              <a:rPr lang="pl-PL" sz="3200" b="1" dirty="0">
                <a:solidFill>
                  <a:srgbClr val="00B0F0"/>
                </a:solidFill>
              </a:rPr>
              <a:t> a </a:t>
            </a:r>
            <a:r>
              <a:rPr lang="pl-PL" sz="3200" b="1" dirty="0" err="1">
                <a:solidFill>
                  <a:srgbClr val="00B0F0"/>
                </a:solidFill>
              </a:rPr>
              <a:t>mind</a:t>
            </a:r>
            <a:r>
              <a:rPr lang="pl-PL" sz="3200" b="1" dirty="0">
                <a:solidFill>
                  <a:srgbClr val="00B0F0"/>
                </a:solidFill>
              </a:rPr>
              <a:t> map in 6 </a:t>
            </a:r>
            <a:r>
              <a:rPr lang="pl-PL" sz="3200" b="1" dirty="0" err="1" smtClean="0">
                <a:solidFill>
                  <a:srgbClr val="00B0F0"/>
                </a:solidFill>
              </a:rPr>
              <a:t>steps</a:t>
            </a:r>
            <a:r>
              <a:rPr lang="pl-PL" sz="3200" b="1" dirty="0" smtClean="0">
                <a:solidFill>
                  <a:srgbClr val="00B0F0"/>
                </a:solidFill>
              </a:rPr>
              <a:t>:</a:t>
            </a:r>
            <a:r>
              <a:rPr lang="pl-PL" sz="3200" dirty="0" smtClean="0">
                <a:solidFill>
                  <a:srgbClr val="00B0F0"/>
                </a:solidFill>
              </a:rPr>
              <a:t> </a:t>
            </a:r>
          </a:p>
          <a:p>
            <a:endParaRPr lang="pl-PL" sz="2400" dirty="0" smtClean="0"/>
          </a:p>
          <a:p>
            <a:endParaRPr lang="pl-PL" sz="2400" dirty="0" smtClean="0"/>
          </a:p>
          <a:p>
            <a:r>
              <a:rPr lang="pl-PL" sz="2400" dirty="0" smtClean="0"/>
              <a:t>STEP 3 -</a:t>
            </a:r>
            <a:r>
              <a:rPr lang="pl-PL" sz="2400" dirty="0" err="1" smtClean="0"/>
              <a:t>Add</a:t>
            </a:r>
            <a:r>
              <a:rPr lang="pl-PL" sz="2400" dirty="0" smtClean="0"/>
              <a:t> </a:t>
            </a:r>
            <a:r>
              <a:rPr lang="pl-PL" sz="2400" dirty="0" err="1"/>
              <a:t>more</a:t>
            </a:r>
            <a:r>
              <a:rPr lang="pl-PL" sz="2400" dirty="0"/>
              <a:t> </a:t>
            </a:r>
            <a:r>
              <a:rPr lang="pl-PL" sz="2400" dirty="0" err="1"/>
              <a:t>keywords</a:t>
            </a:r>
            <a:r>
              <a:rPr lang="pl-PL" sz="2400" dirty="0"/>
              <a:t>. </a:t>
            </a:r>
            <a:r>
              <a:rPr lang="pl-PL" sz="2400" dirty="0" smtClean="0"/>
              <a:t>...</a:t>
            </a:r>
          </a:p>
          <a:p>
            <a:endParaRPr lang="pl-PL" sz="2400" dirty="0"/>
          </a:p>
          <a:p>
            <a:r>
              <a:rPr lang="pl-PL" sz="2400" dirty="0" smtClean="0"/>
              <a:t>….</a:t>
            </a:r>
            <a:r>
              <a:rPr lang="en-US" sz="2400" dirty="0" smtClean="0"/>
              <a:t>after </a:t>
            </a:r>
            <a:r>
              <a:rPr lang="en-US" sz="2400" dirty="0"/>
              <a:t>writing down the most general keys, attach further information, keywords, associations around the central topic (the so-called sub-branch)</a:t>
            </a:r>
            <a:endParaRPr lang="pl-PL" sz="2400" dirty="0" smtClean="0"/>
          </a:p>
          <a:p>
            <a:endParaRPr lang="pl-PL" sz="2400" dirty="0" smtClean="0"/>
          </a:p>
          <a:p>
            <a:r>
              <a:rPr lang="pl-PL" sz="2400" dirty="0" smtClean="0"/>
              <a:t>STEP 4 - </a:t>
            </a:r>
            <a:r>
              <a:rPr lang="pl-PL" sz="2400" dirty="0" err="1" smtClean="0"/>
              <a:t>Maintain</a:t>
            </a:r>
            <a:r>
              <a:rPr lang="pl-PL" sz="2400" dirty="0" smtClean="0"/>
              <a:t> </a:t>
            </a:r>
            <a:r>
              <a:rPr lang="pl-PL" sz="2400" dirty="0"/>
              <a:t>a hierarchy of </a:t>
            </a:r>
            <a:r>
              <a:rPr lang="pl-PL" sz="2400" dirty="0" err="1"/>
              <a:t>concepts</a:t>
            </a:r>
            <a:r>
              <a:rPr lang="pl-PL" sz="2400" dirty="0"/>
              <a:t> on </a:t>
            </a:r>
            <a:r>
              <a:rPr lang="pl-PL" sz="2400" dirty="0" err="1"/>
              <a:t>your</a:t>
            </a:r>
            <a:r>
              <a:rPr lang="pl-PL" sz="2400" dirty="0"/>
              <a:t> </a:t>
            </a:r>
            <a:r>
              <a:rPr lang="pl-PL" sz="2400" dirty="0" err="1"/>
              <a:t>mind</a:t>
            </a:r>
            <a:r>
              <a:rPr lang="pl-PL" sz="2400" dirty="0"/>
              <a:t> map. </a:t>
            </a:r>
            <a:r>
              <a:rPr lang="pl-PL" sz="2400" dirty="0" smtClean="0"/>
              <a:t>... </a:t>
            </a:r>
          </a:p>
          <a:p>
            <a:endParaRPr lang="pl-PL" sz="2400" dirty="0"/>
          </a:p>
          <a:p>
            <a:r>
              <a:rPr lang="pl-PL" sz="2400" dirty="0" smtClean="0"/>
              <a:t>….</a:t>
            </a:r>
            <a:r>
              <a:rPr lang="en-US" sz="2400" dirty="0"/>
              <a:t> the farther we move away from the central topic, the more detailed information should be found on individual branches</a:t>
            </a:r>
            <a:endParaRPr lang="pl-PL" sz="2400" dirty="0" smtClean="0"/>
          </a:p>
          <a:p>
            <a:endParaRPr lang="pl-PL" sz="2400" dirty="0" smtClean="0"/>
          </a:p>
        </p:txBody>
      </p:sp>
    </p:spTree>
    <p:extLst>
      <p:ext uri="{BB962C8B-B14F-4D97-AF65-F5344CB8AC3E}">
        <p14:creationId xmlns:p14="http://schemas.microsoft.com/office/powerpoint/2010/main" val="3742257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Mind</a:t>
            </a:r>
            <a:r>
              <a:rPr lang="pl-PL" dirty="0"/>
              <a:t> </a:t>
            </a:r>
            <a:r>
              <a:rPr lang="pl-PL" dirty="0" err="1"/>
              <a:t>Maps</a:t>
            </a:r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3468028" y="644979"/>
            <a:ext cx="825190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>
                <a:solidFill>
                  <a:srgbClr val="00B0F0"/>
                </a:solidFill>
              </a:rPr>
              <a:t>The </a:t>
            </a:r>
            <a:r>
              <a:rPr lang="pl-PL" sz="3200" b="1" dirty="0" err="1">
                <a:solidFill>
                  <a:srgbClr val="00B0F0"/>
                </a:solidFill>
              </a:rPr>
              <a:t>process</a:t>
            </a:r>
            <a:r>
              <a:rPr lang="pl-PL" sz="3200" b="1" dirty="0">
                <a:solidFill>
                  <a:srgbClr val="00B0F0"/>
                </a:solidFill>
              </a:rPr>
              <a:t> of </a:t>
            </a:r>
            <a:r>
              <a:rPr lang="pl-PL" sz="3200" b="1" dirty="0" err="1">
                <a:solidFill>
                  <a:srgbClr val="00B0F0"/>
                </a:solidFill>
              </a:rPr>
              <a:t>creating</a:t>
            </a:r>
            <a:r>
              <a:rPr lang="pl-PL" sz="3200" b="1" dirty="0">
                <a:solidFill>
                  <a:srgbClr val="00B0F0"/>
                </a:solidFill>
              </a:rPr>
              <a:t> a </a:t>
            </a:r>
            <a:r>
              <a:rPr lang="pl-PL" sz="3200" b="1" dirty="0" err="1">
                <a:solidFill>
                  <a:srgbClr val="00B0F0"/>
                </a:solidFill>
              </a:rPr>
              <a:t>mind</a:t>
            </a:r>
            <a:r>
              <a:rPr lang="pl-PL" sz="3200" b="1" dirty="0">
                <a:solidFill>
                  <a:srgbClr val="00B0F0"/>
                </a:solidFill>
              </a:rPr>
              <a:t> map in 6 </a:t>
            </a:r>
            <a:r>
              <a:rPr lang="pl-PL" sz="3200" b="1" dirty="0" err="1" smtClean="0">
                <a:solidFill>
                  <a:srgbClr val="00B0F0"/>
                </a:solidFill>
              </a:rPr>
              <a:t>steps</a:t>
            </a:r>
            <a:r>
              <a:rPr lang="pl-PL" sz="3200" b="1" dirty="0" smtClean="0">
                <a:solidFill>
                  <a:srgbClr val="00B0F0"/>
                </a:solidFill>
              </a:rPr>
              <a:t>:</a:t>
            </a:r>
            <a:r>
              <a:rPr lang="pl-PL" sz="3200" dirty="0" smtClean="0">
                <a:solidFill>
                  <a:srgbClr val="00B0F0"/>
                </a:solidFill>
              </a:rPr>
              <a:t> </a:t>
            </a:r>
          </a:p>
          <a:p>
            <a:endParaRPr lang="pl-PL" sz="2400" dirty="0" smtClean="0"/>
          </a:p>
          <a:p>
            <a:endParaRPr lang="pl-PL" sz="2400" dirty="0" smtClean="0"/>
          </a:p>
          <a:p>
            <a:r>
              <a:rPr lang="pl-PL" sz="2400" dirty="0" smtClean="0"/>
              <a:t>STEP 5 - </a:t>
            </a:r>
            <a:r>
              <a:rPr lang="pl-PL" sz="2400" dirty="0" err="1" smtClean="0"/>
              <a:t>Try</a:t>
            </a:r>
            <a:r>
              <a:rPr lang="pl-PL" sz="2400" dirty="0" smtClean="0"/>
              <a:t> </a:t>
            </a:r>
            <a:r>
              <a:rPr lang="pl-PL" sz="2400" dirty="0"/>
              <a:t>to '</a:t>
            </a:r>
            <a:r>
              <a:rPr lang="pl-PL" sz="2400" dirty="0" err="1"/>
              <a:t>liven</a:t>
            </a:r>
            <a:r>
              <a:rPr lang="pl-PL" sz="2400" dirty="0"/>
              <a:t> </a:t>
            </a:r>
            <a:r>
              <a:rPr lang="pl-PL" sz="2400" dirty="0" err="1"/>
              <a:t>up</a:t>
            </a:r>
            <a:r>
              <a:rPr lang="pl-PL" sz="2400" dirty="0"/>
              <a:t>' </a:t>
            </a:r>
            <a:r>
              <a:rPr lang="pl-PL" sz="2400" dirty="0" err="1"/>
              <a:t>your</a:t>
            </a:r>
            <a:r>
              <a:rPr lang="pl-PL" sz="2400" dirty="0"/>
              <a:t> </a:t>
            </a:r>
            <a:r>
              <a:rPr lang="pl-PL" sz="2400" dirty="0" err="1"/>
              <a:t>mind</a:t>
            </a:r>
            <a:r>
              <a:rPr lang="pl-PL" sz="2400" dirty="0"/>
              <a:t> map by </a:t>
            </a:r>
            <a:r>
              <a:rPr lang="pl-PL" sz="2400" dirty="0" err="1"/>
              <a:t>adding</a:t>
            </a:r>
            <a:r>
              <a:rPr lang="pl-PL" sz="2400" dirty="0"/>
              <a:t> </a:t>
            </a:r>
            <a:r>
              <a:rPr lang="pl-PL" sz="2400" dirty="0" err="1"/>
              <a:t>color</a:t>
            </a:r>
            <a:r>
              <a:rPr lang="pl-PL" sz="2400" dirty="0"/>
              <a:t>. </a:t>
            </a:r>
            <a:r>
              <a:rPr lang="pl-PL" sz="2400" dirty="0" smtClean="0"/>
              <a:t>... </a:t>
            </a:r>
          </a:p>
          <a:p>
            <a:endParaRPr lang="pl-PL" sz="2400" dirty="0"/>
          </a:p>
          <a:p>
            <a:r>
              <a:rPr lang="pl-PL" sz="2400" dirty="0" smtClean="0"/>
              <a:t>….</a:t>
            </a:r>
            <a:r>
              <a:rPr lang="en-US" sz="2400" dirty="0"/>
              <a:t> colors enliven the mind map and make the information on it more attractive.</a:t>
            </a:r>
            <a:endParaRPr lang="pl-PL" sz="2400" dirty="0" smtClean="0"/>
          </a:p>
          <a:p>
            <a:endParaRPr lang="pl-PL" sz="2400" dirty="0" smtClean="0"/>
          </a:p>
          <a:p>
            <a:r>
              <a:rPr lang="pl-PL" sz="2400" dirty="0" smtClean="0"/>
              <a:t>STEP 6 - Complete </a:t>
            </a:r>
            <a:r>
              <a:rPr lang="pl-PL" sz="2400" dirty="0"/>
              <a:t>the map with </a:t>
            </a:r>
            <a:r>
              <a:rPr lang="pl-PL" sz="2400" dirty="0" err="1"/>
              <a:t>simple</a:t>
            </a:r>
            <a:r>
              <a:rPr lang="pl-PL" sz="2400" dirty="0"/>
              <a:t> </a:t>
            </a:r>
            <a:r>
              <a:rPr lang="pl-PL" sz="2400" dirty="0" err="1"/>
              <a:t>drawings</a:t>
            </a:r>
            <a:r>
              <a:rPr lang="pl-PL" sz="2400" dirty="0"/>
              <a:t>, </a:t>
            </a:r>
            <a:r>
              <a:rPr lang="pl-PL" sz="2400" dirty="0" err="1"/>
              <a:t>graphics</a:t>
            </a:r>
            <a:r>
              <a:rPr lang="pl-PL" sz="2400" dirty="0"/>
              <a:t>, </a:t>
            </a:r>
            <a:r>
              <a:rPr lang="pl-PL" sz="2400" dirty="0" err="1"/>
              <a:t>symbols</a:t>
            </a:r>
            <a:r>
              <a:rPr lang="pl-PL" sz="2400" dirty="0"/>
              <a:t> and </a:t>
            </a:r>
            <a:r>
              <a:rPr lang="pl-PL" sz="2400" dirty="0" err="1"/>
              <a:t>icons</a:t>
            </a:r>
            <a:r>
              <a:rPr lang="pl-PL" sz="2400" dirty="0" smtClean="0"/>
              <a:t>.</a:t>
            </a:r>
          </a:p>
          <a:p>
            <a:endParaRPr lang="pl-PL" sz="2400" dirty="0"/>
          </a:p>
          <a:p>
            <a:r>
              <a:rPr lang="pl-PL" sz="2400" dirty="0" smtClean="0"/>
              <a:t>… </a:t>
            </a:r>
            <a:r>
              <a:rPr lang="en-US" sz="2400" dirty="0"/>
              <a:t>adding simple drawings to a mind map is a valuable element of information processing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743980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386" y="390292"/>
            <a:ext cx="11920779" cy="5246045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>
            <a:off x="3143633" y="5764510"/>
            <a:ext cx="54809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Lato"/>
              </a:rPr>
              <a:t>Practical mind map about study and learning habits.</a:t>
            </a: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1687550" y="6262015"/>
            <a:ext cx="109913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Source: https://www.biggerplate.com/mindmaps/9epPfk00/effective-learning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404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966" y="144966"/>
            <a:ext cx="11879185" cy="6110868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>
            <a:off x="1966332" y="6368457"/>
            <a:ext cx="11125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dirty="0"/>
              <a:t>Source: https://www.biggerplate.com/mindmaps/ObuIGBhv/irregular-verbs-in-english </a:t>
            </a:r>
          </a:p>
        </p:txBody>
      </p:sp>
    </p:spTree>
    <p:extLst>
      <p:ext uri="{BB962C8B-B14F-4D97-AF65-F5344CB8AC3E}">
        <p14:creationId xmlns:p14="http://schemas.microsoft.com/office/powerpoint/2010/main" val="121302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mazing Mind Map Templates You Can Use Now - Venng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814" y="335716"/>
            <a:ext cx="7348652" cy="5678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rostokąt 1"/>
          <p:cNvSpPr/>
          <p:nvPr/>
        </p:nvSpPr>
        <p:spPr>
          <a:xfrm>
            <a:off x="223024" y="6211669"/>
            <a:ext cx="127235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Source: https://ja.venngage.com/templates/mind-maps/corporate-communication-mind-map-5ac96049-3594-4a3f-9520-4f45866f2b4e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1748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RoLG1BeWLcQ/VHeKk9wd0CI/AAAAAAAAAMo/SV5KLRDFqMo/s1600/New-Mind-Map_3s1t73c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916" y="749998"/>
            <a:ext cx="10133290" cy="5338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rostokąt 1"/>
          <p:cNvSpPr/>
          <p:nvPr/>
        </p:nvSpPr>
        <p:spPr>
          <a:xfrm>
            <a:off x="2044389" y="6272781"/>
            <a:ext cx="89395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Source: http://ang1b.blogspot.com/p/zadanie-5-mapa-mysli.html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9479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Applications to </a:t>
            </a:r>
            <a:r>
              <a:rPr lang="pl-PL" dirty="0" err="1" smtClean="0"/>
              <a:t>create</a:t>
            </a:r>
            <a:r>
              <a:rPr lang="pl-PL" dirty="0" smtClean="0"/>
              <a:t> </a:t>
            </a:r>
            <a:r>
              <a:rPr lang="pl-PL" dirty="0" err="1" smtClean="0"/>
              <a:t>mind</a:t>
            </a:r>
            <a:r>
              <a:rPr lang="pl-PL" dirty="0" smtClean="0"/>
              <a:t> </a:t>
            </a:r>
            <a:r>
              <a:rPr lang="pl-PL" dirty="0" err="1" smtClean="0"/>
              <a:t>maps</a:t>
            </a:r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4096215" y="1561161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l-PL" sz="2800" dirty="0">
                <a:solidFill>
                  <a:srgbClr val="00B0F0"/>
                </a:solidFill>
              </a:rPr>
              <a:t>1.GitMind – https://gitmind.com/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800" dirty="0">
                <a:solidFill>
                  <a:srgbClr val="00B0F0"/>
                </a:solidFill>
                <a:hlinkClick r:id="rId3"/>
              </a:rPr>
              <a:t>2.Freeplane</a:t>
            </a:r>
            <a:endParaRPr lang="pl-PL" sz="2800" dirty="0">
              <a:solidFill>
                <a:srgbClr val="00B0F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l-PL" sz="2800" dirty="0">
                <a:solidFill>
                  <a:srgbClr val="00B0F0"/>
                </a:solidFill>
                <a:hlinkClick r:id="rId4"/>
              </a:rPr>
              <a:t>3.Freemind</a:t>
            </a:r>
            <a:endParaRPr lang="pl-PL" sz="2800" dirty="0">
              <a:solidFill>
                <a:srgbClr val="00B0F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l-PL" sz="2800" dirty="0">
                <a:solidFill>
                  <a:srgbClr val="00B0F0"/>
                </a:solidFill>
                <a:hlinkClick r:id="rId5"/>
              </a:rPr>
              <a:t>4.Coggle</a:t>
            </a:r>
            <a:endParaRPr lang="pl-PL" sz="2800" dirty="0">
              <a:solidFill>
                <a:srgbClr val="00B0F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l-PL" sz="2800" dirty="0">
                <a:solidFill>
                  <a:srgbClr val="00B0F0"/>
                </a:solidFill>
                <a:hlinkClick r:id="rId6"/>
              </a:rPr>
              <a:t>5.Mindomo</a:t>
            </a:r>
            <a:endParaRPr lang="pl-PL" sz="2800" dirty="0">
              <a:solidFill>
                <a:srgbClr val="00B0F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l-PL" sz="2800" dirty="0" smtClean="0">
                <a:solidFill>
                  <a:srgbClr val="00B0F0"/>
                </a:solidFill>
                <a:hlinkClick r:id="rId7"/>
              </a:rPr>
              <a:t>6.Bubbl</a:t>
            </a:r>
            <a:r>
              <a:rPr lang="pl-PL" sz="2800" dirty="0" smtClean="0">
                <a:solidFill>
                  <a:srgbClr val="00B0F0"/>
                </a:solidFill>
              </a:rPr>
              <a:t> - </a:t>
            </a:r>
            <a:r>
              <a:rPr lang="pl-PL" sz="2800" dirty="0" smtClean="0">
                <a:solidFill>
                  <a:srgbClr val="00B0F0"/>
                </a:solidFill>
                <a:hlinkClick r:id="rId8"/>
              </a:rPr>
              <a:t>www.bubbl.us</a:t>
            </a:r>
            <a:r>
              <a:rPr lang="pl-PL" sz="2800" dirty="0" smtClean="0">
                <a:solidFill>
                  <a:srgbClr val="00B0F0"/>
                </a:solidFill>
              </a:rPr>
              <a:t> </a:t>
            </a:r>
            <a:endParaRPr lang="pl-PL" sz="2800" dirty="0">
              <a:solidFill>
                <a:srgbClr val="00B0F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l-PL" sz="2800" dirty="0">
                <a:solidFill>
                  <a:srgbClr val="00B0F0"/>
                </a:solidFill>
                <a:hlinkClick r:id="rId9"/>
              </a:rPr>
              <a:t>7.Canva</a:t>
            </a:r>
            <a:endParaRPr lang="pl-PL" sz="2800" dirty="0">
              <a:solidFill>
                <a:srgbClr val="00B0F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l-PL" sz="2800" dirty="0" smtClean="0">
                <a:solidFill>
                  <a:srgbClr val="00B0F0"/>
                </a:solidFill>
                <a:hlinkClick r:id="rId10"/>
              </a:rPr>
              <a:t>8.Miro</a:t>
            </a:r>
            <a:endParaRPr lang="pl-PL" sz="2800" dirty="0" smtClean="0">
              <a:solidFill>
                <a:srgbClr val="00B0F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l-PL" sz="2800" u="sng" dirty="0" smtClean="0">
                <a:solidFill>
                  <a:srgbClr val="00B0F0"/>
                </a:solidFill>
              </a:rPr>
              <a:t>9. </a:t>
            </a:r>
            <a:r>
              <a:rPr lang="pl-PL" sz="2800" u="sng" dirty="0" err="1" smtClean="0">
                <a:solidFill>
                  <a:srgbClr val="00B0F0"/>
                </a:solidFill>
              </a:rPr>
              <a:t>Popplet</a:t>
            </a:r>
            <a:r>
              <a:rPr lang="pl-PL" sz="2800" u="sng" dirty="0" smtClean="0">
                <a:solidFill>
                  <a:srgbClr val="00B0F0"/>
                </a:solidFill>
              </a:rPr>
              <a:t> - POPPLET.COM</a:t>
            </a:r>
            <a:endParaRPr lang="pl-PL" sz="2800" i="0" dirty="0">
              <a:solidFill>
                <a:srgbClr val="00B0F0"/>
              </a:solidFill>
              <a:effectLst/>
              <a:latin typeface="montserrat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2993648" y="6288618"/>
            <a:ext cx="91983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/>
              <a:t>Source: https://sardynkibiznesu.pl/przydatne-programy-przedsiebiorcy/mapy-mysli-darmowe/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195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rgbClr val="FF0000"/>
                </a:solidFill>
              </a:rPr>
              <a:t>CREATE</a:t>
            </a:r>
            <a:br>
              <a:rPr lang="pl-PL" dirty="0" smtClean="0">
                <a:solidFill>
                  <a:srgbClr val="FF0000"/>
                </a:solidFill>
              </a:rPr>
            </a:br>
            <a:r>
              <a:rPr lang="pl-PL" dirty="0" smtClean="0">
                <a:solidFill>
                  <a:srgbClr val="FF0000"/>
                </a:solidFill>
              </a:rPr>
              <a:t>YOUR </a:t>
            </a:r>
            <a:br>
              <a:rPr lang="pl-PL" dirty="0" smtClean="0">
                <a:solidFill>
                  <a:srgbClr val="FF0000"/>
                </a:solidFill>
              </a:rPr>
            </a:br>
            <a:r>
              <a:rPr lang="pl-PL" dirty="0" smtClean="0">
                <a:solidFill>
                  <a:srgbClr val="FF0000"/>
                </a:solidFill>
              </a:rPr>
              <a:t>MIND</a:t>
            </a:r>
            <a:br>
              <a:rPr lang="pl-PL" dirty="0" smtClean="0">
                <a:solidFill>
                  <a:srgbClr val="FF0000"/>
                </a:solidFill>
              </a:rPr>
            </a:br>
            <a:r>
              <a:rPr lang="pl-PL" dirty="0" smtClean="0">
                <a:solidFill>
                  <a:srgbClr val="FF0000"/>
                </a:solidFill>
              </a:rPr>
              <a:t>MAP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3947532" y="1672682"/>
            <a:ext cx="710332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l-PL" sz="2400" dirty="0" smtClean="0">
                <a:solidFill>
                  <a:srgbClr val="00B0F0"/>
                </a:solidFill>
                <a:latin typeface="Arial" panose="020B0604020202020204" pitchFamily="34" charset="0"/>
              </a:rPr>
              <a:t>SPORT</a:t>
            </a:r>
            <a:endParaRPr lang="pl-PL" sz="2400" dirty="0">
              <a:solidFill>
                <a:srgbClr val="00B0F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400" dirty="0" smtClean="0">
                <a:solidFill>
                  <a:srgbClr val="00B0F0"/>
                </a:solidFill>
                <a:latin typeface="Arial" panose="020B0604020202020204" pitchFamily="34" charset="0"/>
              </a:rPr>
              <a:t>PEOPLE</a:t>
            </a:r>
            <a:endParaRPr lang="pl-PL" sz="2400" dirty="0">
              <a:solidFill>
                <a:srgbClr val="00B0F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400" dirty="0" smtClean="0">
                <a:solidFill>
                  <a:srgbClr val="00B0F0"/>
                </a:solidFill>
                <a:latin typeface="Arial" panose="020B0604020202020204" pitchFamily="34" charset="0"/>
              </a:rPr>
              <a:t>TRAVEL </a:t>
            </a:r>
            <a:r>
              <a:rPr lang="pl-PL" sz="2400" dirty="0">
                <a:solidFill>
                  <a:srgbClr val="00B0F0"/>
                </a:solidFill>
                <a:latin typeface="Arial" panose="020B0604020202020204" pitchFamily="34" charset="0"/>
              </a:rPr>
              <a:t>AND </a:t>
            </a:r>
            <a:r>
              <a:rPr lang="pl-PL" sz="2400" dirty="0" smtClean="0">
                <a:solidFill>
                  <a:srgbClr val="00B0F0"/>
                </a:solidFill>
                <a:latin typeface="Arial" panose="020B0604020202020204" pitchFamily="34" charset="0"/>
              </a:rPr>
              <a:t>TRANSPORT</a:t>
            </a:r>
            <a:endParaRPr lang="pl-PL" sz="2400" dirty="0">
              <a:solidFill>
                <a:srgbClr val="00B0F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400" dirty="0" smtClean="0">
                <a:solidFill>
                  <a:srgbClr val="00B0F0"/>
                </a:solidFill>
                <a:latin typeface="Arial" panose="020B0604020202020204" pitchFamily="34" charset="0"/>
              </a:rPr>
              <a:t>FILMS</a:t>
            </a:r>
            <a:endParaRPr lang="pl-PL" sz="2400" dirty="0">
              <a:solidFill>
                <a:srgbClr val="00B0F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400" dirty="0" smtClean="0">
                <a:solidFill>
                  <a:srgbClr val="00B0F0"/>
                </a:solidFill>
                <a:latin typeface="Arial" panose="020B0604020202020204" pitchFamily="34" charset="0"/>
              </a:rPr>
              <a:t>HISTORY</a:t>
            </a:r>
            <a:endParaRPr lang="pl-PL" sz="2400" dirty="0">
              <a:solidFill>
                <a:srgbClr val="00B0F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400" dirty="0" smtClean="0">
                <a:solidFill>
                  <a:srgbClr val="00B0F0"/>
                </a:solidFill>
                <a:latin typeface="Arial" panose="020B0604020202020204" pitchFamily="34" charset="0"/>
              </a:rPr>
              <a:t>NATURAL ENVIRONMENT</a:t>
            </a:r>
            <a:endParaRPr lang="pl-PL" sz="2400" dirty="0">
              <a:solidFill>
                <a:srgbClr val="00B0F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400" dirty="0" smtClean="0">
                <a:solidFill>
                  <a:srgbClr val="00B0F0"/>
                </a:solidFill>
                <a:latin typeface="Arial" panose="020B0604020202020204" pitchFamily="34" charset="0"/>
              </a:rPr>
              <a:t>WORK </a:t>
            </a:r>
            <a:endParaRPr lang="pl-PL" sz="2400" dirty="0">
              <a:solidFill>
                <a:srgbClr val="00B0F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400" dirty="0" smtClean="0">
                <a:solidFill>
                  <a:srgbClr val="00B0F0"/>
                </a:solidFill>
                <a:latin typeface="Arial" panose="020B0604020202020204" pitchFamily="34" charset="0"/>
              </a:rPr>
              <a:t>HEALTH</a:t>
            </a:r>
          </a:p>
          <a:p>
            <a:pPr marL="457200" indent="-457200">
              <a:buAutoNum type="arabicPeriod"/>
            </a:pPr>
            <a:endParaRPr lang="pl-PL" sz="2400" dirty="0">
              <a:solidFill>
                <a:srgbClr val="00B0F0"/>
              </a:solidFill>
              <a:latin typeface="Arial" panose="020B0604020202020204" pitchFamily="34" charset="0"/>
            </a:endParaRPr>
          </a:p>
          <a:p>
            <a:r>
              <a:rPr lang="pl-PL" sz="2400" dirty="0" err="1" smtClean="0">
                <a:solidFill>
                  <a:srgbClr val="00B0F0"/>
                </a:solidFill>
                <a:latin typeface="Arial" panose="020B0604020202020204" pitchFamily="34" charset="0"/>
              </a:rPr>
              <a:t>Other</a:t>
            </a:r>
            <a:r>
              <a:rPr lang="pl-PL" sz="2400" dirty="0" smtClean="0">
                <a:solidFill>
                  <a:srgbClr val="00B0F0"/>
                </a:solidFill>
                <a:latin typeface="Arial" panose="020B0604020202020204" pitchFamily="34" charset="0"/>
              </a:rPr>
              <a:t> </a:t>
            </a:r>
            <a:r>
              <a:rPr lang="pl-PL" sz="2400" dirty="0" err="1" smtClean="0">
                <a:solidFill>
                  <a:srgbClr val="00B0F0"/>
                </a:solidFill>
                <a:latin typeface="Arial" panose="020B0604020202020204" pitchFamily="34" charset="0"/>
              </a:rPr>
              <a:t>topics</a:t>
            </a:r>
            <a:r>
              <a:rPr lang="pl-PL" sz="2400" dirty="0" smtClean="0">
                <a:solidFill>
                  <a:srgbClr val="00B0F0"/>
                </a:solidFill>
                <a:latin typeface="Arial" panose="020B0604020202020204" pitchFamily="34" charset="0"/>
              </a:rPr>
              <a:t>: environment, </a:t>
            </a:r>
            <a:r>
              <a:rPr lang="pl-PL" sz="2400" dirty="0" err="1" smtClean="0">
                <a:solidFill>
                  <a:srgbClr val="00B0F0"/>
                </a:solidFill>
                <a:latin typeface="Arial" panose="020B0604020202020204" pitchFamily="34" charset="0"/>
              </a:rPr>
              <a:t>biology</a:t>
            </a:r>
            <a:r>
              <a:rPr lang="pl-PL" sz="2400" dirty="0" smtClean="0">
                <a:solidFill>
                  <a:srgbClr val="00B0F0"/>
                </a:solidFill>
                <a:latin typeface="Arial" panose="020B0604020202020204" pitchFamily="34" charset="0"/>
              </a:rPr>
              <a:t>, </a:t>
            </a:r>
            <a:r>
              <a:rPr lang="pl-PL" sz="2400" dirty="0" err="1" smtClean="0">
                <a:solidFill>
                  <a:srgbClr val="00B0F0"/>
                </a:solidFill>
                <a:latin typeface="Arial" panose="020B0604020202020204" pitchFamily="34" charset="0"/>
              </a:rPr>
              <a:t>chemistry</a:t>
            </a:r>
            <a:r>
              <a:rPr lang="pl-PL" sz="2400" dirty="0" smtClean="0">
                <a:solidFill>
                  <a:srgbClr val="00B0F0"/>
                </a:solidFill>
                <a:latin typeface="Arial" panose="020B0604020202020204" pitchFamily="34" charset="0"/>
              </a:rPr>
              <a:t>, </a:t>
            </a:r>
            <a:r>
              <a:rPr lang="pl-PL" sz="2400" dirty="0" err="1" smtClean="0">
                <a:solidFill>
                  <a:srgbClr val="00B0F0"/>
                </a:solidFill>
                <a:latin typeface="Arial" panose="020B0604020202020204" pitchFamily="34" charset="0"/>
              </a:rPr>
              <a:t>physics</a:t>
            </a:r>
            <a:r>
              <a:rPr lang="pl-PL" sz="2400" dirty="0" smtClean="0">
                <a:solidFill>
                  <a:srgbClr val="00B0F0"/>
                </a:solidFill>
                <a:latin typeface="Arial" panose="020B0604020202020204" pitchFamily="34" charset="0"/>
              </a:rPr>
              <a:t>, </a:t>
            </a:r>
            <a:r>
              <a:rPr lang="pl-PL" sz="2400" dirty="0" err="1" smtClean="0">
                <a:solidFill>
                  <a:srgbClr val="00B0F0"/>
                </a:solidFill>
                <a:latin typeface="Arial" panose="020B0604020202020204" pitchFamily="34" charset="0"/>
              </a:rPr>
              <a:t>mathematics</a:t>
            </a:r>
            <a:r>
              <a:rPr lang="pl-PL" sz="2400" dirty="0" smtClean="0">
                <a:solidFill>
                  <a:srgbClr val="00B0F0"/>
                </a:solidFill>
                <a:latin typeface="Arial" panose="020B0604020202020204" pitchFamily="34" charset="0"/>
              </a:rPr>
              <a:t>, art, </a:t>
            </a:r>
            <a:r>
              <a:rPr lang="pl-PL" sz="2400" dirty="0" err="1" smtClean="0">
                <a:solidFill>
                  <a:srgbClr val="00B0F0"/>
                </a:solidFill>
                <a:latin typeface="Arial" panose="020B0604020202020204" pitchFamily="34" charset="0"/>
              </a:rPr>
              <a:t>music</a:t>
            </a:r>
            <a:r>
              <a:rPr lang="pl-PL" sz="2400" smtClean="0">
                <a:solidFill>
                  <a:srgbClr val="00B0F0"/>
                </a:solidFill>
                <a:latin typeface="Arial" panose="020B0604020202020204" pitchFamily="34" charset="0"/>
              </a:rPr>
              <a:t>, etc.  </a:t>
            </a:r>
          </a:p>
          <a:p>
            <a:endParaRPr lang="pl-PL" sz="2400" dirty="0">
              <a:solidFill>
                <a:srgbClr val="00B0F0"/>
              </a:solidFill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3947532" y="6049757"/>
            <a:ext cx="72259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Source: http://ang1b.blogspot.com/p/zadanie-5-mapa-mysli.html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9589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00015" y="1516566"/>
            <a:ext cx="7315200" cy="4068080"/>
          </a:xfrm>
        </p:spPr>
        <p:txBody>
          <a:bodyPr/>
          <a:lstStyle/>
          <a:p>
            <a:r>
              <a:rPr lang="pl-PL" sz="2800" b="1" dirty="0" smtClean="0"/>
              <a:t>WSBINOZ team: </a:t>
            </a:r>
          </a:p>
          <a:p>
            <a:r>
              <a:rPr lang="pl-PL" dirty="0" smtClean="0"/>
              <a:t>Alina </a:t>
            </a:r>
            <a:r>
              <a:rPr lang="pl-PL" dirty="0" err="1" smtClean="0"/>
              <a:t>Doroch</a:t>
            </a:r>
            <a:endParaRPr lang="pl-PL" dirty="0" smtClean="0"/>
          </a:p>
          <a:p>
            <a:r>
              <a:rPr lang="pl-PL" dirty="0" smtClean="0"/>
              <a:t>Iwona </a:t>
            </a:r>
            <a:r>
              <a:rPr lang="pl-PL" dirty="0" err="1" smtClean="0"/>
              <a:t>Drzeniecka</a:t>
            </a:r>
            <a:endParaRPr lang="pl-PL" dirty="0" smtClean="0"/>
          </a:p>
          <a:p>
            <a:r>
              <a:rPr lang="pl-PL" dirty="0" smtClean="0"/>
              <a:t>Katarzyna </a:t>
            </a:r>
            <a:r>
              <a:rPr lang="pl-PL" dirty="0" err="1" smtClean="0"/>
              <a:t>Baeck</a:t>
            </a:r>
            <a:r>
              <a:rPr lang="pl-PL" dirty="0" smtClean="0"/>
              <a:t> – Kamińska</a:t>
            </a:r>
          </a:p>
          <a:p>
            <a:r>
              <a:rPr lang="pl-PL" dirty="0" smtClean="0"/>
              <a:t>Tadeusz Mazurkiewicz</a:t>
            </a:r>
          </a:p>
          <a:p>
            <a:r>
              <a:rPr lang="pl-PL" dirty="0" smtClean="0"/>
              <a:t>Teresa Mazurkiewicz</a:t>
            </a:r>
          </a:p>
          <a:p>
            <a:r>
              <a:rPr lang="pl-PL" dirty="0" smtClean="0"/>
              <a:t>Joanna Komorek</a:t>
            </a:r>
            <a:endParaRPr lang="pl-PL" dirty="0"/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1885" y="2251210"/>
            <a:ext cx="2900115" cy="1954523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91885" y="970006"/>
            <a:ext cx="2786113" cy="792549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6389" y="4694388"/>
            <a:ext cx="2905611" cy="890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72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62400" y="-24382"/>
            <a:ext cx="7315200" cy="142189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List as many items as possible that</a:t>
            </a:r>
            <a:r>
              <a:rPr lang="en-US" sz="2800" dirty="0" smtClean="0"/>
              <a:t>:</a:t>
            </a:r>
            <a:endParaRPr lang="pl-PL" sz="2800" dirty="0" smtClean="0"/>
          </a:p>
        </p:txBody>
      </p:sp>
      <p:sp>
        <p:nvSpPr>
          <p:cNvPr id="2" name="Prostokąt 1"/>
          <p:cNvSpPr/>
          <p:nvPr/>
        </p:nvSpPr>
        <p:spPr>
          <a:xfrm>
            <a:off x="7252009" y="2195056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/>
              <a:t>are </a:t>
            </a:r>
            <a:r>
              <a:rPr lang="en-US" sz="2800" dirty="0" smtClean="0"/>
              <a:t>cold</a:t>
            </a:r>
            <a:endParaRPr lang="pl-PL" sz="2800" dirty="0"/>
          </a:p>
        </p:txBody>
      </p:sp>
      <p:sp>
        <p:nvSpPr>
          <p:cNvPr id="4" name="Prostokąt 3"/>
          <p:cNvSpPr/>
          <p:nvPr/>
        </p:nvSpPr>
        <p:spPr>
          <a:xfrm>
            <a:off x="3962400" y="3286036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/>
              <a:t> are sour</a:t>
            </a:r>
            <a:r>
              <a:rPr lang="pl-PL" sz="2800" dirty="0"/>
              <a:t> </a:t>
            </a:r>
          </a:p>
        </p:txBody>
      </p:sp>
      <p:sp>
        <p:nvSpPr>
          <p:cNvPr id="5" name="Prostokąt 4"/>
          <p:cNvSpPr/>
          <p:nvPr/>
        </p:nvSpPr>
        <p:spPr>
          <a:xfrm>
            <a:off x="6727902" y="3916740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/>
              <a:t>are the size of a clenched </a:t>
            </a:r>
            <a:r>
              <a:rPr lang="en-US" sz="2800" dirty="0" smtClean="0"/>
              <a:t>fist</a:t>
            </a:r>
            <a:endParaRPr lang="pl-PL" sz="2800" dirty="0"/>
          </a:p>
        </p:txBody>
      </p:sp>
      <p:sp>
        <p:nvSpPr>
          <p:cNvPr id="6" name="Prostokąt 5"/>
          <p:cNvSpPr/>
          <p:nvPr/>
        </p:nvSpPr>
        <p:spPr>
          <a:xfrm>
            <a:off x="3832097" y="5115204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/>
              <a:t>are used to move</a:t>
            </a:r>
            <a:r>
              <a:rPr lang="pl-PL" sz="2800" dirty="0"/>
              <a:t> </a:t>
            </a:r>
          </a:p>
        </p:txBody>
      </p:sp>
      <p:sp>
        <p:nvSpPr>
          <p:cNvPr id="7" name="Prostokąt 6"/>
          <p:cNvSpPr/>
          <p:nvPr/>
        </p:nvSpPr>
        <p:spPr>
          <a:xfrm>
            <a:off x="6880097" y="5912750"/>
            <a:ext cx="41280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are used to warm the body</a:t>
            </a:r>
            <a:endParaRPr lang="pl-PL" sz="2800" dirty="0"/>
          </a:p>
        </p:txBody>
      </p:sp>
      <p:sp>
        <p:nvSpPr>
          <p:cNvPr id="8" name="Prostokąt 7"/>
          <p:cNvSpPr/>
          <p:nvPr/>
        </p:nvSpPr>
        <p:spPr>
          <a:xfrm>
            <a:off x="4387050" y="1703660"/>
            <a:ext cx="12218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are red</a:t>
            </a:r>
            <a:endParaRPr lang="pl-PL" sz="2800" dirty="0"/>
          </a:p>
        </p:txBody>
      </p:sp>
      <p:sp>
        <p:nvSpPr>
          <p:cNvPr id="9" name="pole tekstowe 8"/>
          <p:cNvSpPr txBox="1"/>
          <p:nvPr/>
        </p:nvSpPr>
        <p:spPr>
          <a:xfrm>
            <a:off x="769434" y="2718276"/>
            <a:ext cx="233269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dirty="0" smtClean="0">
                <a:solidFill>
                  <a:srgbClr val="FF0000"/>
                </a:solidFill>
              </a:rPr>
              <a:t>SMALL</a:t>
            </a:r>
          </a:p>
          <a:p>
            <a:r>
              <a:rPr lang="pl-PL" sz="3200" dirty="0" smtClean="0">
                <a:solidFill>
                  <a:srgbClr val="FF0000"/>
                </a:solidFill>
              </a:rPr>
              <a:t> ENERGIZER</a:t>
            </a:r>
            <a:endParaRPr lang="pl-PL" sz="3200" dirty="0">
              <a:solidFill>
                <a:srgbClr val="FF0000"/>
              </a:solidFill>
            </a:endParaRPr>
          </a:p>
          <a:p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2790589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89572" y="1092344"/>
            <a:ext cx="8776008" cy="1806974"/>
          </a:xfrm>
        </p:spPr>
        <p:txBody>
          <a:bodyPr>
            <a:noAutofit/>
          </a:bodyPr>
          <a:lstStyle/>
          <a:p>
            <a:r>
              <a:rPr lang="en-US" sz="2800" dirty="0"/>
              <a:t>The </a:t>
            </a:r>
            <a:r>
              <a:rPr lang="en-US" sz="2800" b="1" dirty="0"/>
              <a:t>art of creative thinking </a:t>
            </a:r>
            <a:r>
              <a:rPr lang="en-US" sz="2800" dirty="0"/>
              <a:t>is that special quality of the </a:t>
            </a:r>
            <a:r>
              <a:rPr lang="en-US" sz="2800" dirty="0" smtClean="0"/>
              <a:t>mind</a:t>
            </a:r>
            <a:r>
              <a:rPr lang="pl-PL" sz="2800" dirty="0" smtClean="0"/>
              <a:t>,</a:t>
            </a:r>
            <a:r>
              <a:rPr lang="en-US" sz="2800" dirty="0" smtClean="0"/>
              <a:t> </a:t>
            </a:r>
            <a:r>
              <a:rPr lang="en-US" sz="2800" dirty="0"/>
              <a:t>that allows us to unravel seemingly unsolvable problems and create surprising novelty</a:t>
            </a:r>
            <a:r>
              <a:rPr lang="en-US" sz="2800" dirty="0" smtClean="0"/>
              <a:t>.</a:t>
            </a:r>
            <a:r>
              <a:rPr lang="en-US" sz="2400" dirty="0" smtClean="0"/>
              <a:t> </a:t>
            </a:r>
            <a:r>
              <a:rPr lang="pl-PL" dirty="0"/>
              <a:t/>
            </a:r>
            <a:br>
              <a:rPr lang="pl-PL" dirty="0"/>
            </a:br>
            <a:endParaRPr lang="pl-PL" sz="36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1885" y="2251210"/>
            <a:ext cx="2900115" cy="1954523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91885" y="970006"/>
            <a:ext cx="2786113" cy="792549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2387" y="5127446"/>
            <a:ext cx="2905611" cy="890258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>
            <a:off x="995505" y="2788626"/>
            <a:ext cx="696579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 joy of creative </a:t>
            </a:r>
            <a:r>
              <a:rPr lang="en-US" sz="2400" dirty="0" smtClean="0"/>
              <a:t>thinking:</a:t>
            </a:r>
            <a:endParaRPr lang="pl-PL" sz="24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 smtClean="0"/>
              <a:t>stimulation </a:t>
            </a:r>
            <a:r>
              <a:rPr lang="en-US" sz="2400" dirty="0"/>
              <a:t>of fluency, </a:t>
            </a:r>
            <a:endParaRPr lang="pl-PL" sz="24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 smtClean="0"/>
              <a:t>flexibility </a:t>
            </a:r>
            <a:r>
              <a:rPr lang="en-US" sz="2400" dirty="0"/>
              <a:t>and originality of thinking; </a:t>
            </a:r>
            <a:endParaRPr lang="pl-PL" sz="24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 smtClean="0"/>
              <a:t>practice </a:t>
            </a:r>
            <a:r>
              <a:rPr lang="en-US" sz="2400" dirty="0"/>
              <a:t>thinking with questions; </a:t>
            </a:r>
            <a:endParaRPr lang="pl-PL" sz="24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 smtClean="0"/>
              <a:t> </a:t>
            </a:r>
            <a:r>
              <a:rPr lang="en-US" sz="2400" dirty="0"/>
              <a:t>creative linking - working on combination </a:t>
            </a:r>
            <a:r>
              <a:rPr lang="en-US" sz="2400" dirty="0" smtClean="0"/>
              <a:t>thinking</a:t>
            </a:r>
            <a:r>
              <a:rPr lang="pl-PL" sz="2400" dirty="0" smtClean="0"/>
              <a:t>;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 smtClean="0"/>
              <a:t>applying </a:t>
            </a:r>
            <a:r>
              <a:rPr lang="en-US" sz="2400" dirty="0"/>
              <a:t>transformational </a:t>
            </a:r>
            <a:r>
              <a:rPr lang="en-US" sz="2400" dirty="0" smtClean="0"/>
              <a:t>thinking;</a:t>
            </a:r>
            <a:endParaRPr lang="pl-PL" sz="24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 smtClean="0"/>
              <a:t>methodology </a:t>
            </a:r>
            <a:r>
              <a:rPr lang="en-US" sz="2400" dirty="0"/>
              <a:t>of creativity training.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69784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Six principles that facilitate creative </a:t>
            </a:r>
            <a:r>
              <a:rPr lang="en-US" dirty="0" smtClean="0"/>
              <a:t>thinking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 </a:t>
            </a:r>
            <a:r>
              <a:rPr lang="pl-PL" sz="3100" i="1" dirty="0" smtClean="0"/>
              <a:t>(E</a:t>
            </a:r>
            <a:r>
              <a:rPr lang="pl-PL" sz="3100" i="1" dirty="0"/>
              <a:t>. </a:t>
            </a:r>
            <a:r>
              <a:rPr lang="pl-PL" sz="3100" i="1" dirty="0" err="1"/>
              <a:t>Nęcka</a:t>
            </a:r>
            <a:r>
              <a:rPr lang="pl-PL" sz="3100" i="1" dirty="0"/>
              <a:t>)</a:t>
            </a:r>
            <a:endParaRPr lang="pl-PL" i="1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64767"/>
              </p:ext>
            </p:extLst>
          </p:nvPr>
        </p:nvGraphicFramePr>
        <p:xfrm>
          <a:off x="3487583" y="935735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3614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21DCD00-6337-4422-905F-0FDB6C105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256" y="1670801"/>
            <a:ext cx="2676665" cy="2856593"/>
          </a:xfrm>
        </p:spPr>
        <p:txBody>
          <a:bodyPr>
            <a:normAutofit/>
          </a:bodyPr>
          <a:lstStyle/>
          <a:p>
            <a:r>
              <a:rPr lang="en-US" sz="2800" dirty="0"/>
              <a:t>Six principles that facilitate creative thinking</a:t>
            </a:r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3555147" y="420619"/>
            <a:ext cx="824075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The principle of diversity 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means that you should always look for as many solutions as possible, regardless of their quality. 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The more the better"</a:t>
            </a:r>
            <a:endParaRPr lang="pl-PL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3555148" y="1359758"/>
            <a:ext cx="81111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2000" b="1" dirty="0">
                <a:solidFill>
                  <a:srgbClr val="00B0F0"/>
                </a:solidFill>
              </a:rPr>
              <a:t>The principle of deferred evaluation </a:t>
            </a:r>
            <a:r>
              <a:rPr lang="en-US" sz="2000" dirty="0">
                <a:solidFill>
                  <a:srgbClr val="00B0F0"/>
                </a:solidFill>
              </a:rPr>
              <a:t>is refraining from judging, which is one of the most important obstacles to creative thinking.</a:t>
            </a:r>
            <a:endParaRPr lang="pl-PL" sz="2000" dirty="0">
              <a:solidFill>
                <a:srgbClr val="00B0F0"/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3490331" y="2273492"/>
            <a:ext cx="824075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The principle of rational irrationality </a:t>
            </a:r>
            <a:r>
              <a:rPr lang="en-US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is based on the </a:t>
            </a:r>
            <a:r>
              <a:rPr lang="en-US" sz="20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skilful</a:t>
            </a:r>
            <a:r>
              <a:rPr lang="en-US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use of emotions and intuition in the phase of coming up with a solution, reason becomes useful only at the moment of judging.</a:t>
            </a:r>
            <a:endParaRPr lang="pl-PL" sz="20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3463848" y="3538204"/>
            <a:ext cx="78657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2000" b="1" dirty="0" smtClean="0">
                <a:solidFill>
                  <a:srgbClr val="00B0F0"/>
                </a:solidFill>
              </a:rPr>
              <a:t>The principle of competent incompetence</a:t>
            </a:r>
            <a:r>
              <a:rPr lang="en-US" sz="2000" dirty="0" smtClean="0">
                <a:solidFill>
                  <a:srgbClr val="00B0F0"/>
                </a:solidFill>
              </a:rPr>
              <a:t> means that anyone can solve a problem, even in a field in which they do not know, as long as they can count on the help of an expert</a:t>
            </a:r>
            <a:r>
              <a:rPr lang="en-US" sz="2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.</a:t>
            </a:r>
            <a:endParaRPr lang="pl-PL" sz="20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3463848" y="4802916"/>
            <a:ext cx="82024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The principle of fun. </a:t>
            </a:r>
            <a:r>
              <a:rPr lang="en-US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If the task </a:t>
            </a:r>
            <a:r>
              <a:rPr lang="pl-PL" sz="20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is</a:t>
            </a:r>
            <a:r>
              <a:rPr lang="pl-PL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to</a:t>
            </a:r>
            <a:r>
              <a:rPr lang="en-US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be fun, it can't be boring. If the task is interesting, it is easier to find a solution to the problem.</a:t>
            </a:r>
            <a:endParaRPr lang="pl-PL" sz="20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3463848" y="5804456"/>
            <a:ext cx="824075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2000" b="1" dirty="0">
                <a:solidFill>
                  <a:srgbClr val="00B0F0"/>
                </a:solidFill>
              </a:rPr>
              <a:t>The principle of </a:t>
            </a:r>
            <a:r>
              <a:rPr lang="pl-PL" sz="2000" b="1" dirty="0" err="1">
                <a:solidFill>
                  <a:srgbClr val="00B0F0"/>
                </a:solidFill>
              </a:rPr>
              <a:t>validity</a:t>
            </a:r>
            <a:r>
              <a:rPr lang="en-US" sz="2000" b="1" dirty="0">
                <a:solidFill>
                  <a:srgbClr val="00B0F0"/>
                </a:solidFill>
              </a:rPr>
              <a:t>. </a:t>
            </a:r>
            <a:r>
              <a:rPr lang="en-US" sz="2000" dirty="0">
                <a:solidFill>
                  <a:srgbClr val="00B0F0"/>
                </a:solidFill>
              </a:rPr>
              <a:t>"The here and now are all that matters." You should forget about the surrounding reality and concentrate on the problem.</a:t>
            </a:r>
            <a:endParaRPr lang="pl-PL" sz="2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08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Stages of creative thinking by Guilford:</a:t>
            </a:r>
            <a:r>
              <a:rPr lang="pl-PL" dirty="0"/>
              <a:t/>
            </a:r>
            <a:br>
              <a:rPr lang="pl-PL" dirty="0"/>
            </a:br>
            <a:endParaRPr lang="pl-PL" sz="31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7083023"/>
              </p:ext>
            </p:extLst>
          </p:nvPr>
        </p:nvGraphicFramePr>
        <p:xfrm>
          <a:off x="3331466" y="1123837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8590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40146" y="618781"/>
            <a:ext cx="3836225" cy="512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4000" b="1" dirty="0" smtClean="0">
                <a:solidFill>
                  <a:srgbClr val="00B0F0"/>
                </a:solidFill>
              </a:rPr>
              <a:t>MIND MAP</a:t>
            </a:r>
            <a:endParaRPr lang="pl-PL" sz="40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06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Mind</a:t>
            </a:r>
            <a:r>
              <a:rPr lang="pl-PL" dirty="0" smtClean="0"/>
              <a:t> </a:t>
            </a:r>
            <a:r>
              <a:rPr lang="pl-PL" dirty="0" err="1" smtClean="0"/>
              <a:t>Maps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69268" y="864107"/>
            <a:ext cx="7839512" cy="5402877"/>
          </a:xfrm>
        </p:spPr>
        <p:txBody>
          <a:bodyPr>
            <a:noAutofit/>
          </a:bodyPr>
          <a:lstStyle/>
          <a:p>
            <a:r>
              <a:rPr lang="en-US" sz="2400" dirty="0"/>
              <a:t>A </a:t>
            </a:r>
            <a:r>
              <a:rPr lang="en-US" sz="2400" b="1" dirty="0"/>
              <a:t>mind map</a:t>
            </a:r>
            <a:r>
              <a:rPr lang="en-US" sz="2400" dirty="0"/>
              <a:t> is a </a:t>
            </a:r>
            <a:r>
              <a:rPr lang="en-US" sz="2400" dirty="0">
                <a:hlinkClick r:id="rId3" tooltip="Diagram"/>
              </a:rPr>
              <a:t>diagram</a:t>
            </a:r>
            <a:r>
              <a:rPr lang="en-US" sz="2400" dirty="0"/>
              <a:t> used to visually organize information. A mind map is </a:t>
            </a:r>
            <a:r>
              <a:rPr lang="en-US" sz="2400" dirty="0">
                <a:hlinkClick r:id="rId4" tooltip="Hierarchical"/>
              </a:rPr>
              <a:t>hierarchical</a:t>
            </a:r>
            <a:r>
              <a:rPr lang="en-US" sz="2400" dirty="0"/>
              <a:t> and shows relationships among pieces of the </a:t>
            </a:r>
            <a:r>
              <a:rPr lang="en-US" sz="2400" dirty="0" smtClean="0"/>
              <a:t>whole.</a:t>
            </a:r>
            <a:endParaRPr lang="pl-PL" sz="2400" dirty="0" smtClean="0"/>
          </a:p>
          <a:p>
            <a:r>
              <a:rPr lang="en-US" sz="2400" dirty="0"/>
              <a:t> It is often created around a single concept, drawn as an image in the center of a blank page, to which associated representations of ideas such as images, words and parts of words are added. Major ideas are connected directly to the central concept, and other ideas </a:t>
            </a:r>
            <a:r>
              <a:rPr lang="en-US" sz="2400" dirty="0">
                <a:hlinkClick r:id="rId5" tooltip="Tree structure"/>
              </a:rPr>
              <a:t>branch out</a:t>
            </a:r>
            <a:r>
              <a:rPr lang="en-US" sz="2400" dirty="0"/>
              <a:t> from those major ideas.</a:t>
            </a:r>
          </a:p>
          <a:p>
            <a:r>
              <a:rPr lang="en-US" sz="2400" dirty="0"/>
              <a:t>Mind maps can also be drawn by hand, either as "notes" during a lecture, meeting or planning session, for example, or as higher quality pictures when more time is available. Mind maps are considered to be a type of </a:t>
            </a:r>
            <a:r>
              <a:rPr lang="en-US" sz="2400" dirty="0">
                <a:hlinkClick r:id="rId6" tooltip="Spider diagram"/>
              </a:rPr>
              <a:t>spider </a:t>
            </a:r>
            <a:r>
              <a:rPr lang="en-US" sz="2400" dirty="0" smtClean="0">
                <a:hlinkClick r:id="rId6" tooltip="Spider diagram"/>
              </a:rPr>
              <a:t>diagram</a:t>
            </a:r>
            <a:r>
              <a:rPr lang="pl-PL" sz="2400" dirty="0" smtClean="0"/>
              <a:t>.</a:t>
            </a:r>
            <a:r>
              <a:rPr lang="en-US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23859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Mind</a:t>
            </a:r>
            <a:r>
              <a:rPr lang="pl-PL" dirty="0"/>
              <a:t> </a:t>
            </a:r>
            <a:r>
              <a:rPr lang="pl-PL" dirty="0" err="1"/>
              <a:t>Maps</a:t>
            </a:r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3468028" y="644979"/>
            <a:ext cx="8251903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>
                <a:solidFill>
                  <a:srgbClr val="00B0F0"/>
                </a:solidFill>
              </a:rPr>
              <a:t>The </a:t>
            </a:r>
            <a:r>
              <a:rPr lang="pl-PL" sz="3200" b="1" dirty="0" err="1">
                <a:solidFill>
                  <a:srgbClr val="00B0F0"/>
                </a:solidFill>
              </a:rPr>
              <a:t>process</a:t>
            </a:r>
            <a:r>
              <a:rPr lang="pl-PL" sz="3200" b="1" dirty="0">
                <a:solidFill>
                  <a:srgbClr val="00B0F0"/>
                </a:solidFill>
              </a:rPr>
              <a:t> of </a:t>
            </a:r>
            <a:r>
              <a:rPr lang="pl-PL" sz="3200" b="1" dirty="0" err="1">
                <a:solidFill>
                  <a:srgbClr val="00B0F0"/>
                </a:solidFill>
              </a:rPr>
              <a:t>creating</a:t>
            </a:r>
            <a:r>
              <a:rPr lang="pl-PL" sz="3200" b="1" dirty="0">
                <a:solidFill>
                  <a:srgbClr val="00B0F0"/>
                </a:solidFill>
              </a:rPr>
              <a:t> a </a:t>
            </a:r>
            <a:r>
              <a:rPr lang="pl-PL" sz="3200" b="1" dirty="0" err="1">
                <a:solidFill>
                  <a:srgbClr val="00B0F0"/>
                </a:solidFill>
              </a:rPr>
              <a:t>mind</a:t>
            </a:r>
            <a:r>
              <a:rPr lang="pl-PL" sz="3200" b="1" dirty="0">
                <a:solidFill>
                  <a:srgbClr val="00B0F0"/>
                </a:solidFill>
              </a:rPr>
              <a:t> map in 6 </a:t>
            </a:r>
            <a:r>
              <a:rPr lang="pl-PL" sz="3200" b="1" dirty="0" err="1" smtClean="0">
                <a:solidFill>
                  <a:srgbClr val="00B0F0"/>
                </a:solidFill>
              </a:rPr>
              <a:t>steps</a:t>
            </a:r>
            <a:r>
              <a:rPr lang="pl-PL" sz="3200" b="1" dirty="0" smtClean="0">
                <a:solidFill>
                  <a:srgbClr val="00B0F0"/>
                </a:solidFill>
              </a:rPr>
              <a:t>:</a:t>
            </a:r>
            <a:r>
              <a:rPr lang="pl-PL" sz="3200" dirty="0" smtClean="0">
                <a:solidFill>
                  <a:srgbClr val="00B0F0"/>
                </a:solidFill>
              </a:rPr>
              <a:t> </a:t>
            </a:r>
          </a:p>
          <a:p>
            <a:endParaRPr lang="pl-PL" sz="2400" dirty="0" smtClean="0"/>
          </a:p>
          <a:p>
            <a:r>
              <a:rPr lang="pl-PL" sz="2400" dirty="0" smtClean="0"/>
              <a:t>STEP 1 - </a:t>
            </a:r>
            <a:r>
              <a:rPr lang="pl-PL" sz="2400" dirty="0" err="1" smtClean="0"/>
              <a:t>Define</a:t>
            </a:r>
            <a:r>
              <a:rPr lang="pl-PL" sz="2400" dirty="0" smtClean="0"/>
              <a:t> </a:t>
            </a:r>
            <a:r>
              <a:rPr lang="pl-PL" sz="2400" dirty="0"/>
              <a:t>the </a:t>
            </a:r>
            <a:r>
              <a:rPr lang="pl-PL" sz="2400" dirty="0" err="1"/>
              <a:t>main</a:t>
            </a:r>
            <a:r>
              <a:rPr lang="pl-PL" sz="2400" dirty="0"/>
              <a:t> </a:t>
            </a:r>
            <a:r>
              <a:rPr lang="pl-PL" sz="2400" dirty="0" err="1"/>
              <a:t>topic</a:t>
            </a:r>
            <a:r>
              <a:rPr lang="pl-PL" sz="2400" dirty="0"/>
              <a:t> of the </a:t>
            </a:r>
            <a:r>
              <a:rPr lang="pl-PL" sz="2400" dirty="0" err="1"/>
              <a:t>mind</a:t>
            </a:r>
            <a:r>
              <a:rPr lang="pl-PL" sz="2400" dirty="0"/>
              <a:t> map. </a:t>
            </a:r>
            <a:r>
              <a:rPr lang="pl-PL" sz="2400" dirty="0" smtClean="0"/>
              <a:t>...</a:t>
            </a:r>
          </a:p>
          <a:p>
            <a:endParaRPr lang="pl-PL" sz="2400" dirty="0"/>
          </a:p>
          <a:p>
            <a:r>
              <a:rPr lang="pl-PL" sz="2400" dirty="0" smtClean="0"/>
              <a:t>….t</a:t>
            </a:r>
            <a:r>
              <a:rPr lang="en-US" sz="2400" dirty="0" smtClean="0"/>
              <a:t>he </a:t>
            </a:r>
            <a:r>
              <a:rPr lang="en-US" sz="2400" dirty="0"/>
              <a:t>main topic is the issue we want to map. It is the starting point for the entire mind map. It can be a thought, an idea, a keyword, </a:t>
            </a:r>
            <a:r>
              <a:rPr lang="en-US" sz="2400" dirty="0" smtClean="0"/>
              <a:t>a </a:t>
            </a:r>
            <a:r>
              <a:rPr lang="en-US" sz="2400" dirty="0"/>
              <a:t>question, a problem.</a:t>
            </a:r>
            <a:endParaRPr lang="pl-PL" sz="2400" dirty="0" smtClean="0"/>
          </a:p>
          <a:p>
            <a:endParaRPr lang="pl-PL" sz="2400" dirty="0" smtClean="0"/>
          </a:p>
          <a:p>
            <a:r>
              <a:rPr lang="pl-PL" sz="2400" dirty="0" smtClean="0"/>
              <a:t>STEP 2 </a:t>
            </a:r>
            <a:r>
              <a:rPr lang="pl-PL" sz="2400" dirty="0" err="1" smtClean="0"/>
              <a:t>Add</a:t>
            </a:r>
            <a:r>
              <a:rPr lang="pl-PL" sz="2400" dirty="0" smtClean="0"/>
              <a:t> </a:t>
            </a:r>
            <a:r>
              <a:rPr lang="pl-PL" sz="2400" dirty="0"/>
              <a:t>major </a:t>
            </a:r>
            <a:r>
              <a:rPr lang="pl-PL" sz="2400" dirty="0" err="1"/>
              <a:t>branches</a:t>
            </a:r>
            <a:r>
              <a:rPr lang="pl-PL" sz="2400" dirty="0"/>
              <a:t> to </a:t>
            </a:r>
            <a:r>
              <a:rPr lang="pl-PL" sz="2400" dirty="0" err="1"/>
              <a:t>your</a:t>
            </a:r>
            <a:r>
              <a:rPr lang="pl-PL" sz="2400" dirty="0"/>
              <a:t> </a:t>
            </a:r>
            <a:r>
              <a:rPr lang="pl-PL" sz="2400" dirty="0" err="1"/>
              <a:t>mind</a:t>
            </a:r>
            <a:r>
              <a:rPr lang="pl-PL" sz="2400" dirty="0"/>
              <a:t> map. </a:t>
            </a:r>
            <a:r>
              <a:rPr lang="pl-PL" sz="2400" dirty="0" smtClean="0"/>
              <a:t>..</a:t>
            </a:r>
          </a:p>
          <a:p>
            <a:endParaRPr lang="pl-PL" sz="2400" dirty="0" smtClean="0"/>
          </a:p>
          <a:p>
            <a:r>
              <a:rPr lang="pl-PL" sz="2400" dirty="0" smtClean="0"/>
              <a:t>….</a:t>
            </a:r>
            <a:r>
              <a:rPr lang="en-US" sz="2400" dirty="0" smtClean="0"/>
              <a:t>on </a:t>
            </a:r>
            <a:r>
              <a:rPr lang="en-US" sz="2400" dirty="0"/>
              <a:t>the branches that come out of the central theme / image there should be the main keywords, the topics you want to map</a:t>
            </a:r>
            <a:endParaRPr lang="pl-PL" sz="2400" dirty="0" smtClean="0"/>
          </a:p>
          <a:p>
            <a:endParaRPr lang="pl-PL" sz="2400" dirty="0" smtClean="0"/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506975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amka">
  <a:themeElements>
    <a:clrScheme name="Ramka">
      <a:dk1>
        <a:sysClr val="windowText" lastClr="000000"/>
      </a:dk1>
      <a:lt1>
        <a:sysClr val="window" lastClr="FFFFFF"/>
      </a:lt1>
      <a:dk2>
        <a:srgbClr val="4A3F38"/>
      </a:dk2>
      <a:lt2>
        <a:srgbClr val="EEEDCB"/>
      </a:lt2>
      <a:accent1>
        <a:srgbClr val="818E9F"/>
      </a:accent1>
      <a:accent2>
        <a:srgbClr val="D26400"/>
      </a:accent2>
      <a:accent3>
        <a:srgbClr val="C3BA45"/>
      </a:accent3>
      <a:accent4>
        <a:srgbClr val="8A8552"/>
      </a:accent4>
      <a:accent5>
        <a:srgbClr val="F3B843"/>
      </a:accent5>
      <a:accent6>
        <a:srgbClr val="786C71"/>
      </a:accent6>
      <a:hlink>
        <a:srgbClr val="46A7CA"/>
      </a:hlink>
      <a:folHlink>
        <a:srgbClr val="B2B2B2"/>
      </a:folHlink>
    </a:clrScheme>
    <a:fontScheme name="Ramka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amka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9935E573-C197-41A8-BCA1-5D5F62C560B7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</TotalTime>
  <Words>752</Words>
  <Application>Microsoft Office PowerPoint</Application>
  <PresentationFormat>Panoramiczny</PresentationFormat>
  <Paragraphs>132</Paragraphs>
  <Slides>18</Slides>
  <Notes>18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6" baseType="lpstr">
      <vt:lpstr>Arial</vt:lpstr>
      <vt:lpstr>Calibri</vt:lpstr>
      <vt:lpstr>Corbel</vt:lpstr>
      <vt:lpstr>Lato</vt:lpstr>
      <vt:lpstr>montserrat</vt:lpstr>
      <vt:lpstr>Wingdings</vt:lpstr>
      <vt:lpstr>Wingdings 2</vt:lpstr>
      <vt:lpstr>Ramka</vt:lpstr>
      <vt:lpstr>Creative training  to develop  knowledge and skills</vt:lpstr>
      <vt:lpstr>Prezentacja programu PowerPoint</vt:lpstr>
      <vt:lpstr>The art of creative thinking is that special quality of the mind, that allows us to unravel seemingly unsolvable problems and create surprising novelty.  </vt:lpstr>
      <vt:lpstr>Six principles that facilitate creative thinking  (E. Nęcka)</vt:lpstr>
      <vt:lpstr>Six principles that facilitate creative thinking</vt:lpstr>
      <vt:lpstr>Stages of creative thinking by Guilford: </vt:lpstr>
      <vt:lpstr>Prezentacja programu PowerPoint</vt:lpstr>
      <vt:lpstr>Mind Maps </vt:lpstr>
      <vt:lpstr>Mind Maps</vt:lpstr>
      <vt:lpstr>Mind Maps</vt:lpstr>
      <vt:lpstr>Mind Maps</vt:lpstr>
      <vt:lpstr>Prezentacja programu PowerPoint</vt:lpstr>
      <vt:lpstr>Prezentacja programu PowerPoint</vt:lpstr>
      <vt:lpstr>Prezentacja programu PowerPoint</vt:lpstr>
      <vt:lpstr>Prezentacja programu PowerPoint</vt:lpstr>
      <vt:lpstr>Applications to create mind maps</vt:lpstr>
      <vt:lpstr>CREATE YOUR  MIND MAP 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VERBAL COMMUNICATION</dc:title>
  <dc:creator>user</dc:creator>
  <cp:lastModifiedBy>Joanna Komorek</cp:lastModifiedBy>
  <cp:revision>57</cp:revision>
  <cp:lastPrinted>2021-07-30T10:29:42Z</cp:lastPrinted>
  <dcterms:created xsi:type="dcterms:W3CDTF">2021-04-08T09:26:06Z</dcterms:created>
  <dcterms:modified xsi:type="dcterms:W3CDTF">2021-08-04T12:42:25Z</dcterms:modified>
</cp:coreProperties>
</file>