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0" r:id="rId3"/>
    <p:sldId id="271" r:id="rId4"/>
    <p:sldId id="272" r:id="rId5"/>
    <p:sldId id="273" r:id="rId6"/>
    <p:sldId id="266" r:id="rId7"/>
    <p:sldId id="269" r:id="rId8"/>
    <p:sldId id="268" r:id="rId9"/>
    <p:sldId id="267" r:id="rId10"/>
    <p:sldId id="265" r:id="rId11"/>
    <p:sldId id="258" r:id="rId12"/>
    <p:sldId id="259" r:id="rId13"/>
    <p:sldId id="260" r:id="rId14"/>
    <p:sldId id="261" r:id="rId15"/>
    <p:sldId id="262" r:id="rId16"/>
    <p:sldId id="263" r:id="rId17"/>
    <p:sldId id="264" r:id="rId18"/>
    <p:sldId id="274" r:id="rId1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ica Božič Kranjec" initials="JBK" lastIdx="1" clrIdx="0">
    <p:extLst>
      <p:ext uri="{19B8F6BF-5375-455C-9EA6-DF929625EA0E}">
        <p15:presenceInfo xmlns:p15="http://schemas.microsoft.com/office/powerpoint/2012/main" userId="Jerica Božič Kranje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94660"/>
  </p:normalViewPr>
  <p:slideViewPr>
    <p:cSldViewPr snapToGrid="0">
      <p:cViewPr varScale="1">
        <p:scale>
          <a:sx n="68" d="100"/>
          <a:sy n="68" d="100"/>
        </p:scale>
        <p:origin x="81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642EA-6230-4194-9401-DBAFCE62C256}" type="datetimeFigureOut">
              <a:rPr lang="sl-SI" smtClean="0"/>
              <a:t>19. 08. 2021</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EE63D-1739-47B2-96CD-FC2EE4CEBE20}" type="slidenum">
              <a:rPr lang="sl-SI" smtClean="0"/>
              <a:t>‹#›</a:t>
            </a:fld>
            <a:endParaRPr lang="sl-SI"/>
          </a:p>
        </p:txBody>
      </p:sp>
    </p:spTree>
    <p:extLst>
      <p:ext uri="{BB962C8B-B14F-4D97-AF65-F5344CB8AC3E}">
        <p14:creationId xmlns:p14="http://schemas.microsoft.com/office/powerpoint/2010/main" val="3923217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I‘m</a:t>
            </a:r>
            <a:r>
              <a:rPr lang="sl-SI" dirty="0"/>
              <a:t> Jerca Božič Kranjec, </a:t>
            </a:r>
            <a:r>
              <a:rPr lang="sl-SI" dirty="0" err="1"/>
              <a:t>journalist</a:t>
            </a:r>
            <a:r>
              <a:rPr lang="sl-SI" dirty="0"/>
              <a:t> </a:t>
            </a:r>
            <a:r>
              <a:rPr lang="sl-SI" dirty="0" err="1"/>
              <a:t>by</a:t>
            </a:r>
            <a:r>
              <a:rPr lang="sl-SI" dirty="0"/>
              <a:t> </a:t>
            </a:r>
            <a:r>
              <a:rPr lang="sl-SI" dirty="0" err="1"/>
              <a:t>profession</a:t>
            </a:r>
            <a:r>
              <a:rPr lang="sl-SI" dirty="0"/>
              <a:t>, </a:t>
            </a:r>
            <a:r>
              <a:rPr lang="sl-SI" dirty="0" err="1"/>
              <a:t>now</a:t>
            </a:r>
            <a:r>
              <a:rPr lang="sl-SI" dirty="0"/>
              <a:t> a </a:t>
            </a:r>
            <a:r>
              <a:rPr lang="sl-SI" dirty="0" err="1"/>
              <a:t>lecturer</a:t>
            </a:r>
            <a:r>
              <a:rPr lang="sl-SI" dirty="0"/>
              <a:t> at </a:t>
            </a:r>
            <a:r>
              <a:rPr lang="sl-SI" dirty="0" err="1"/>
              <a:t>the</a:t>
            </a:r>
            <a:r>
              <a:rPr lang="sl-SI" dirty="0"/>
              <a:t> </a:t>
            </a:r>
            <a:r>
              <a:rPr lang="sl-SI" dirty="0" err="1"/>
              <a:t>Higher</a:t>
            </a:r>
            <a:r>
              <a:rPr lang="sl-SI" dirty="0"/>
              <a:t> </a:t>
            </a:r>
            <a:r>
              <a:rPr lang="sl-SI" dirty="0" err="1"/>
              <a:t>Vocational</a:t>
            </a:r>
            <a:r>
              <a:rPr lang="sl-SI" dirty="0"/>
              <a:t> </a:t>
            </a:r>
            <a:r>
              <a:rPr lang="sl-SI" dirty="0" err="1"/>
              <a:t>College</a:t>
            </a:r>
            <a:r>
              <a:rPr lang="sl-SI" dirty="0"/>
              <a:t> </a:t>
            </a:r>
            <a:r>
              <a:rPr lang="sl-SI" dirty="0" err="1"/>
              <a:t>for</a:t>
            </a:r>
            <a:r>
              <a:rPr lang="sl-SI" dirty="0"/>
              <a:t> </a:t>
            </a:r>
            <a:r>
              <a:rPr lang="sl-SI" dirty="0" err="1"/>
              <a:t>Media</a:t>
            </a:r>
            <a:r>
              <a:rPr lang="sl-SI" dirty="0"/>
              <a:t> </a:t>
            </a:r>
            <a:r>
              <a:rPr lang="sl-SI" dirty="0" err="1"/>
              <a:t>Production</a:t>
            </a:r>
            <a:r>
              <a:rPr lang="sl-SI" dirty="0"/>
              <a:t>. </a:t>
            </a:r>
            <a:r>
              <a:rPr lang="en-US" dirty="0"/>
              <a:t>I could say that media literacy has become my passion, especially since in the last decade, when the flood of internet media and social networks has allowed previously unsuspected dimensions of deception and manipulation of users, recipients of media messages.</a:t>
            </a:r>
            <a:r>
              <a:rPr lang="sl-SI" dirty="0"/>
              <a:t> </a:t>
            </a:r>
            <a:r>
              <a:rPr lang="en-US" dirty="0"/>
              <a:t>There is a huge deficit </a:t>
            </a:r>
            <a:r>
              <a:rPr lang="sl-SI" dirty="0" err="1"/>
              <a:t>of</a:t>
            </a:r>
            <a:r>
              <a:rPr lang="sl-SI" dirty="0"/>
              <a:t> </a:t>
            </a:r>
            <a:r>
              <a:rPr lang="en-US" dirty="0"/>
              <a:t>media literacy in our school system and also in adult education. To many, this seems an exaggerated claim, but I can attribute this to the fact that we do not know the difference between digital and media literacy. </a:t>
            </a:r>
            <a:endParaRPr lang="sl-SI" dirty="0"/>
          </a:p>
        </p:txBody>
      </p:sp>
      <p:sp>
        <p:nvSpPr>
          <p:cNvPr id="4" name="Označba mesta številke diapozitiva 3"/>
          <p:cNvSpPr>
            <a:spLocks noGrp="1"/>
          </p:cNvSpPr>
          <p:nvPr>
            <p:ph type="sldNum" sz="quarter" idx="5"/>
          </p:nvPr>
        </p:nvSpPr>
        <p:spPr/>
        <p:txBody>
          <a:bodyPr/>
          <a:lstStyle/>
          <a:p>
            <a:fld id="{56AEE63D-1739-47B2-96CD-FC2EE4CEBE20}" type="slidenum">
              <a:rPr lang="sl-SI" smtClean="0"/>
              <a:t>1</a:t>
            </a:fld>
            <a:endParaRPr lang="sl-SI"/>
          </a:p>
        </p:txBody>
      </p:sp>
    </p:spTree>
    <p:extLst>
      <p:ext uri="{BB962C8B-B14F-4D97-AF65-F5344CB8AC3E}">
        <p14:creationId xmlns:p14="http://schemas.microsoft.com/office/powerpoint/2010/main" val="2895691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dirty="0"/>
              <a:t>Enter the author's name in the browser. See how many hits he shows you. Did this person write any other article? For what portal, magazine, newspaper? Is it real at all?</a:t>
            </a:r>
          </a:p>
          <a:p>
            <a:endParaRPr lang="sl-SI" dirty="0"/>
          </a:p>
        </p:txBody>
      </p:sp>
      <p:sp>
        <p:nvSpPr>
          <p:cNvPr id="4" name="Označba mesta številke diapozitiva 3"/>
          <p:cNvSpPr>
            <a:spLocks noGrp="1"/>
          </p:cNvSpPr>
          <p:nvPr>
            <p:ph type="sldNum" sz="quarter" idx="5"/>
          </p:nvPr>
        </p:nvSpPr>
        <p:spPr/>
        <p:txBody>
          <a:bodyPr/>
          <a:lstStyle/>
          <a:p>
            <a:fld id="{56AEE63D-1739-47B2-96CD-FC2EE4CEBE20}" type="slidenum">
              <a:rPr lang="sl-SI" smtClean="0"/>
              <a:t>12</a:t>
            </a:fld>
            <a:endParaRPr lang="sl-SI"/>
          </a:p>
        </p:txBody>
      </p:sp>
    </p:spTree>
    <p:extLst>
      <p:ext uri="{BB962C8B-B14F-4D97-AF65-F5344CB8AC3E}">
        <p14:creationId xmlns:p14="http://schemas.microsoft.com/office/powerpoint/2010/main" val="387843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dirty="0"/>
              <a:t>So let me emphasize there is a significant difference between digital literacy and media literacy.</a:t>
            </a:r>
            <a:r>
              <a:rPr lang="sl-SI" dirty="0"/>
              <a:t> </a:t>
            </a:r>
            <a:r>
              <a:rPr lang="en-US" dirty="0"/>
              <a:t>Digital literacy is about mastering the skills to use the media. Media literacy includes reading, writing, speaking, listening, critical watching, and the ability to form one’s own messages. </a:t>
            </a:r>
            <a:r>
              <a:rPr lang="en-US" dirty="0" err="1"/>
              <a:t>Renne</a:t>
            </a:r>
            <a:r>
              <a:rPr lang="en-US" dirty="0"/>
              <a:t> Hobbs, a professor and one of the leading authorities on teaching digital and media literacy, says: “Media literacy is the ability to access, analyze, evaluate, and produce / create (media) messages in a variety of forms (Hobbs, 1995). According to her, media education (as we can say media literacy) includes reading and writing, drawing and tick</a:t>
            </a:r>
            <a:r>
              <a:rPr lang="sl-SI" dirty="0"/>
              <a:t>l</a:t>
            </a:r>
            <a:r>
              <a:rPr lang="en-US" dirty="0" err="1"/>
              <a:t>ing</a:t>
            </a:r>
            <a:r>
              <a:rPr lang="en-US" dirty="0"/>
              <a:t>, listening and speaking, critical viewing and selection of media content as skills of creating your own texts using various technologies, from billboards, cameras, microphones to video cameras (Hobbs 1995: 19). He also says that an important contribution of media literacy is understanding that information is socially constructed. Media literacy, according to Hobbes, must ask critical questions about what we see, read, and hear.</a:t>
            </a:r>
          </a:p>
          <a:p>
            <a:endParaRPr lang="sl-SI" dirty="0"/>
          </a:p>
        </p:txBody>
      </p:sp>
      <p:sp>
        <p:nvSpPr>
          <p:cNvPr id="4" name="Označba mesta številke diapozitiva 3"/>
          <p:cNvSpPr>
            <a:spLocks noGrp="1"/>
          </p:cNvSpPr>
          <p:nvPr>
            <p:ph type="sldNum" sz="quarter" idx="5"/>
          </p:nvPr>
        </p:nvSpPr>
        <p:spPr/>
        <p:txBody>
          <a:bodyPr/>
          <a:lstStyle/>
          <a:p>
            <a:fld id="{56AEE63D-1739-47B2-96CD-FC2EE4CEBE20}" type="slidenum">
              <a:rPr lang="sl-SI" smtClean="0"/>
              <a:t>2</a:t>
            </a:fld>
            <a:endParaRPr lang="sl-SI"/>
          </a:p>
        </p:txBody>
      </p:sp>
    </p:spTree>
    <p:extLst>
      <p:ext uri="{BB962C8B-B14F-4D97-AF65-F5344CB8AC3E}">
        <p14:creationId xmlns:p14="http://schemas.microsoft.com/office/powerpoint/2010/main" val="354557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Process</a:t>
            </a:r>
            <a:r>
              <a:rPr lang="sl-SI" dirty="0"/>
              <a:t> </a:t>
            </a:r>
            <a:r>
              <a:rPr lang="sl-SI" dirty="0" err="1"/>
              <a:t>of</a:t>
            </a:r>
            <a:r>
              <a:rPr lang="sl-SI" dirty="0"/>
              <a:t> </a:t>
            </a:r>
            <a:r>
              <a:rPr lang="sl-SI" dirty="0" err="1"/>
              <a:t>media</a:t>
            </a:r>
            <a:r>
              <a:rPr lang="sl-SI" dirty="0"/>
              <a:t> lieracy </a:t>
            </a:r>
            <a:r>
              <a:rPr lang="en-US" dirty="0"/>
              <a:t>reveals to us a behind-the-scenes look at the media, directs us to a critical distance from the media content offered and to a rational and active choice of media. It teaches us to understand how the media shapes our perceptions of the world and ourselves, which is the central concept of media literacy.</a:t>
            </a:r>
            <a:endParaRPr lang="sl-SI" dirty="0"/>
          </a:p>
        </p:txBody>
      </p:sp>
      <p:sp>
        <p:nvSpPr>
          <p:cNvPr id="4" name="Označba mesta številke diapozitiva 3"/>
          <p:cNvSpPr>
            <a:spLocks noGrp="1"/>
          </p:cNvSpPr>
          <p:nvPr>
            <p:ph type="sldNum" sz="quarter" idx="5"/>
          </p:nvPr>
        </p:nvSpPr>
        <p:spPr/>
        <p:txBody>
          <a:bodyPr/>
          <a:lstStyle/>
          <a:p>
            <a:fld id="{56AEE63D-1739-47B2-96CD-FC2EE4CEBE20}" type="slidenum">
              <a:rPr lang="sl-SI" smtClean="0"/>
              <a:t>3</a:t>
            </a:fld>
            <a:endParaRPr lang="sl-SI"/>
          </a:p>
        </p:txBody>
      </p:sp>
    </p:spTree>
    <p:extLst>
      <p:ext uri="{BB962C8B-B14F-4D97-AF65-F5344CB8AC3E}">
        <p14:creationId xmlns:p14="http://schemas.microsoft.com/office/powerpoint/2010/main" val="520799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dirty="0"/>
              <a:t>So when are we media literate? When we have or know how to use the possibilities of access to the media, when we are able to analyze and evaluate media messages, recognize manipulation and, last but not least, when we are able to create </a:t>
            </a:r>
            <a:r>
              <a:rPr lang="sl-SI" dirty="0" err="1"/>
              <a:t>media</a:t>
            </a:r>
            <a:r>
              <a:rPr lang="sl-SI" dirty="0"/>
              <a:t> </a:t>
            </a:r>
            <a:r>
              <a:rPr lang="sl-SI" dirty="0" err="1"/>
              <a:t>messager</a:t>
            </a:r>
            <a:r>
              <a:rPr lang="en-US" dirty="0"/>
              <a:t> in various forms. So when we grow from purely selective recipients of media messages to participatory and critical creators. A prerequisite for this</a:t>
            </a:r>
            <a:r>
              <a:rPr lang="sl-SI" dirty="0"/>
              <a:t> is</a:t>
            </a:r>
            <a:r>
              <a:rPr lang="en-US" dirty="0"/>
              <a:t>: a basic knowledge of the broad social, cultural, economic, political and historical context in which the media create.</a:t>
            </a:r>
            <a:endParaRPr lang="sl-SI" dirty="0"/>
          </a:p>
        </p:txBody>
      </p:sp>
      <p:sp>
        <p:nvSpPr>
          <p:cNvPr id="4" name="Označba mesta številke diapozitiva 3"/>
          <p:cNvSpPr>
            <a:spLocks noGrp="1"/>
          </p:cNvSpPr>
          <p:nvPr>
            <p:ph type="sldNum" sz="quarter" idx="5"/>
          </p:nvPr>
        </p:nvSpPr>
        <p:spPr/>
        <p:txBody>
          <a:bodyPr/>
          <a:lstStyle/>
          <a:p>
            <a:fld id="{56AEE63D-1739-47B2-96CD-FC2EE4CEBE20}" type="slidenum">
              <a:rPr lang="sl-SI" smtClean="0"/>
              <a:t>4</a:t>
            </a:fld>
            <a:endParaRPr lang="sl-SI"/>
          </a:p>
        </p:txBody>
      </p:sp>
    </p:spTree>
    <p:extLst>
      <p:ext uri="{BB962C8B-B14F-4D97-AF65-F5344CB8AC3E}">
        <p14:creationId xmlns:p14="http://schemas.microsoft.com/office/powerpoint/2010/main" val="211731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dirty="0"/>
              <a:t>Let me show you through a few short entertaining films made by our students how the process of media literacy takes place in our school through the creation of media products.</a:t>
            </a:r>
            <a:endParaRPr lang="sl-SI" dirty="0"/>
          </a:p>
        </p:txBody>
      </p:sp>
      <p:sp>
        <p:nvSpPr>
          <p:cNvPr id="4" name="Označba mesta številke diapozitiva 3"/>
          <p:cNvSpPr>
            <a:spLocks noGrp="1"/>
          </p:cNvSpPr>
          <p:nvPr>
            <p:ph type="sldNum" sz="quarter" idx="5"/>
          </p:nvPr>
        </p:nvSpPr>
        <p:spPr/>
        <p:txBody>
          <a:bodyPr/>
          <a:lstStyle/>
          <a:p>
            <a:fld id="{56AEE63D-1739-47B2-96CD-FC2EE4CEBE20}" type="slidenum">
              <a:rPr lang="sl-SI" smtClean="0"/>
              <a:t>5</a:t>
            </a:fld>
            <a:endParaRPr lang="sl-SI"/>
          </a:p>
        </p:txBody>
      </p:sp>
    </p:spTree>
    <p:extLst>
      <p:ext uri="{BB962C8B-B14F-4D97-AF65-F5344CB8AC3E}">
        <p14:creationId xmlns:p14="http://schemas.microsoft.com/office/powerpoint/2010/main" val="405493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dirty="0"/>
              <a:t>And now to something that can question our media literacy. Fake news.</a:t>
            </a:r>
            <a:r>
              <a:rPr lang="sl-SI" dirty="0"/>
              <a:t> </a:t>
            </a:r>
            <a:r>
              <a:rPr lang="en-US" dirty="0"/>
              <a:t>It has happened to all of us. </a:t>
            </a:r>
            <a:r>
              <a:rPr lang="sl-SI" dirty="0"/>
              <a:t>W</a:t>
            </a:r>
            <a:r>
              <a:rPr lang="en-US" dirty="0"/>
              <a:t>e browsed social networks and came across an article whose title shocked us. We clicked on it with all the interest. The expertly written article enriched his claims with "evidence", and here and there a famous professor or eyewitness is mentioned, who defends the content of the article. Then you soon found out what it was all about. </a:t>
            </a:r>
            <a:r>
              <a:rPr lang="sl-SI" dirty="0" err="1"/>
              <a:t>It‘s</a:t>
            </a:r>
            <a:r>
              <a:rPr lang="en-US" dirty="0"/>
              <a:t> “fake” news that has infected social media.</a:t>
            </a:r>
            <a:endParaRPr lang="sl-SI" dirty="0"/>
          </a:p>
        </p:txBody>
      </p:sp>
      <p:sp>
        <p:nvSpPr>
          <p:cNvPr id="4" name="Označba mesta številke diapozitiva 3"/>
          <p:cNvSpPr>
            <a:spLocks noGrp="1"/>
          </p:cNvSpPr>
          <p:nvPr>
            <p:ph type="sldNum" sz="quarter" idx="5"/>
          </p:nvPr>
        </p:nvSpPr>
        <p:spPr/>
        <p:txBody>
          <a:bodyPr/>
          <a:lstStyle/>
          <a:p>
            <a:fld id="{56AEE63D-1739-47B2-96CD-FC2EE4CEBE20}" type="slidenum">
              <a:rPr lang="sl-SI" smtClean="0"/>
              <a:t>6</a:t>
            </a:fld>
            <a:endParaRPr lang="sl-SI"/>
          </a:p>
        </p:txBody>
      </p:sp>
    </p:spTree>
    <p:extLst>
      <p:ext uri="{BB962C8B-B14F-4D97-AF65-F5344CB8AC3E}">
        <p14:creationId xmlns:p14="http://schemas.microsoft.com/office/powerpoint/2010/main" val="3417862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How is ti </a:t>
            </a:r>
            <a:r>
              <a:rPr lang="sl-SI" dirty="0" err="1"/>
              <a:t>that</a:t>
            </a:r>
            <a:r>
              <a:rPr lang="sl-SI" dirty="0"/>
              <a:t> </a:t>
            </a:r>
            <a:r>
              <a:rPr lang="sl-SI" dirty="0" err="1"/>
              <a:t>fake</a:t>
            </a:r>
            <a:r>
              <a:rPr lang="sl-SI" dirty="0"/>
              <a:t> </a:t>
            </a:r>
            <a:r>
              <a:rPr lang="sl-SI" dirty="0" err="1"/>
              <a:t>news</a:t>
            </a:r>
            <a:r>
              <a:rPr lang="sl-SI" dirty="0"/>
              <a:t> </a:t>
            </a:r>
            <a:r>
              <a:rPr lang="sl-SI" dirty="0" err="1"/>
              <a:t>goes</a:t>
            </a:r>
            <a:r>
              <a:rPr lang="sl-SI" dirty="0"/>
              <a:t> so </a:t>
            </a:r>
            <a:r>
              <a:rPr lang="sl-SI" dirty="0" err="1"/>
              <a:t>well</a:t>
            </a:r>
            <a:r>
              <a:rPr lang="sl-SI" dirty="0"/>
              <a:t>? </a:t>
            </a:r>
            <a:r>
              <a:rPr lang="en-US" dirty="0"/>
              <a:t>People click on the article, read a few sentences and immediately share the news or comment. By doing so, they help in the fire of fake news.</a:t>
            </a:r>
            <a:endParaRPr lang="sl-SI" dirty="0"/>
          </a:p>
        </p:txBody>
      </p:sp>
      <p:sp>
        <p:nvSpPr>
          <p:cNvPr id="4" name="Označba mesta številke diapozitiva 3"/>
          <p:cNvSpPr>
            <a:spLocks noGrp="1"/>
          </p:cNvSpPr>
          <p:nvPr>
            <p:ph type="sldNum" sz="quarter" idx="5"/>
          </p:nvPr>
        </p:nvSpPr>
        <p:spPr/>
        <p:txBody>
          <a:bodyPr/>
          <a:lstStyle/>
          <a:p>
            <a:fld id="{56AEE63D-1739-47B2-96CD-FC2EE4CEBE20}" type="slidenum">
              <a:rPr lang="sl-SI" smtClean="0"/>
              <a:t>7</a:t>
            </a:fld>
            <a:endParaRPr lang="sl-SI"/>
          </a:p>
        </p:txBody>
      </p:sp>
    </p:spTree>
    <p:extLst>
      <p:ext uri="{BB962C8B-B14F-4D97-AF65-F5344CB8AC3E}">
        <p14:creationId xmlns:p14="http://schemas.microsoft.com/office/powerpoint/2010/main" val="361320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Why</a:t>
            </a:r>
            <a:r>
              <a:rPr lang="sl-SI" dirty="0"/>
              <a:t> </a:t>
            </a:r>
            <a:r>
              <a:rPr lang="sl-SI" dirty="0" err="1"/>
              <a:t>fake</a:t>
            </a:r>
            <a:r>
              <a:rPr lang="sl-SI" dirty="0"/>
              <a:t> </a:t>
            </a:r>
            <a:r>
              <a:rPr lang="sl-SI" dirty="0" err="1"/>
              <a:t>news</a:t>
            </a:r>
            <a:r>
              <a:rPr lang="sl-SI" dirty="0"/>
              <a:t> at </a:t>
            </a:r>
            <a:r>
              <a:rPr lang="sl-SI" dirty="0" err="1"/>
              <a:t>all</a:t>
            </a:r>
            <a:r>
              <a:rPr lang="sl-SI" dirty="0"/>
              <a:t>? </a:t>
            </a:r>
            <a:r>
              <a:rPr lang="en-US" dirty="0"/>
              <a:t>Fake news can serve many purposes. They can be commissioned by entrepreneurs to help increase profits. They can also be used to intimidate, spread panic, or slander opponents. Political parties or individuals usually hide behind such </a:t>
            </a:r>
            <a:r>
              <a:rPr lang="en-US" dirty="0" err="1"/>
              <a:t>purposes.Some</a:t>
            </a:r>
            <a:r>
              <a:rPr lang="en-US" dirty="0"/>
              <a:t> people are just bored and make up the news and watch the flames of lies spread. Many times, however, these are media portals that would like more traffic and therefore more money that they get through advertising on their </a:t>
            </a:r>
            <a:r>
              <a:rPr lang="sl-SI" dirty="0" err="1"/>
              <a:t>pages</a:t>
            </a:r>
            <a:r>
              <a:rPr lang="en-US" dirty="0"/>
              <a:t>.</a:t>
            </a:r>
            <a:endParaRPr lang="sl-SI" dirty="0"/>
          </a:p>
        </p:txBody>
      </p:sp>
      <p:sp>
        <p:nvSpPr>
          <p:cNvPr id="4" name="Označba mesta številke diapozitiva 3"/>
          <p:cNvSpPr>
            <a:spLocks noGrp="1"/>
          </p:cNvSpPr>
          <p:nvPr>
            <p:ph type="sldNum" sz="quarter" idx="5"/>
          </p:nvPr>
        </p:nvSpPr>
        <p:spPr/>
        <p:txBody>
          <a:bodyPr/>
          <a:lstStyle/>
          <a:p>
            <a:fld id="{56AEE63D-1739-47B2-96CD-FC2EE4CEBE20}" type="slidenum">
              <a:rPr lang="sl-SI" smtClean="0"/>
              <a:t>8</a:t>
            </a:fld>
            <a:endParaRPr lang="sl-SI"/>
          </a:p>
        </p:txBody>
      </p:sp>
    </p:spTree>
    <p:extLst>
      <p:ext uri="{BB962C8B-B14F-4D97-AF65-F5344CB8AC3E}">
        <p14:creationId xmlns:p14="http://schemas.microsoft.com/office/powerpoint/2010/main" val="974210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dirty="0"/>
              <a:t>There are some short recommendations that can help us when we are in doubt about whether the news is fake or not. Let's take a look at them.</a:t>
            </a:r>
            <a:endParaRPr lang="sl-SI" dirty="0"/>
          </a:p>
        </p:txBody>
      </p:sp>
      <p:sp>
        <p:nvSpPr>
          <p:cNvPr id="4" name="Označba mesta številke diapozitiva 3"/>
          <p:cNvSpPr>
            <a:spLocks noGrp="1"/>
          </p:cNvSpPr>
          <p:nvPr>
            <p:ph type="sldNum" sz="quarter" idx="5"/>
          </p:nvPr>
        </p:nvSpPr>
        <p:spPr/>
        <p:txBody>
          <a:bodyPr/>
          <a:lstStyle/>
          <a:p>
            <a:fld id="{56AEE63D-1739-47B2-96CD-FC2EE4CEBE20}" type="slidenum">
              <a:rPr lang="sl-SI" smtClean="0"/>
              <a:t>9</a:t>
            </a:fld>
            <a:endParaRPr lang="sl-SI"/>
          </a:p>
        </p:txBody>
      </p:sp>
    </p:spTree>
    <p:extLst>
      <p:ext uri="{BB962C8B-B14F-4D97-AF65-F5344CB8AC3E}">
        <p14:creationId xmlns:p14="http://schemas.microsoft.com/office/powerpoint/2010/main" val="428548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D04B5A1-6D1E-43D1-8866-DDDAB93FF268}"/>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863C6D2F-D1CF-48C3-A34F-E3C1E3CCF6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F06EFE9E-97D1-4F65-9612-A81AFE670062}"/>
              </a:ext>
            </a:extLst>
          </p:cNvPr>
          <p:cNvSpPr>
            <a:spLocks noGrp="1"/>
          </p:cNvSpPr>
          <p:nvPr>
            <p:ph type="dt" sz="half" idx="10"/>
          </p:nvPr>
        </p:nvSpPr>
        <p:spPr/>
        <p:txBody>
          <a:bodyPr/>
          <a:lstStyle/>
          <a:p>
            <a:fld id="{3F7E96F0-696D-490E-B927-AF4C2463509A}" type="datetimeFigureOut">
              <a:rPr lang="sl-SI" smtClean="0"/>
              <a:t>19. 08. 2021</a:t>
            </a:fld>
            <a:endParaRPr lang="sl-SI"/>
          </a:p>
        </p:txBody>
      </p:sp>
      <p:sp>
        <p:nvSpPr>
          <p:cNvPr id="5" name="Označba mesta noge 4">
            <a:extLst>
              <a:ext uri="{FF2B5EF4-FFF2-40B4-BE49-F238E27FC236}">
                <a16:creationId xmlns:a16="http://schemas.microsoft.com/office/drawing/2014/main" id="{4893CA8E-8CAD-45F9-BFC0-FA5227ABC841}"/>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C79AA23B-70F2-4700-9C34-52CB7F92B134}"/>
              </a:ext>
            </a:extLst>
          </p:cNvPr>
          <p:cNvSpPr>
            <a:spLocks noGrp="1"/>
          </p:cNvSpPr>
          <p:nvPr>
            <p:ph type="sldNum" sz="quarter" idx="12"/>
          </p:nvPr>
        </p:nvSpPr>
        <p:spPr/>
        <p:txBody>
          <a:bodyPr/>
          <a:lstStyle/>
          <a:p>
            <a:fld id="{180DDED3-7068-4B4F-98F9-B6F391E15300}" type="slidenum">
              <a:rPr lang="sl-SI" smtClean="0"/>
              <a:t>‹#›</a:t>
            </a:fld>
            <a:endParaRPr lang="sl-SI"/>
          </a:p>
        </p:txBody>
      </p:sp>
    </p:spTree>
    <p:extLst>
      <p:ext uri="{BB962C8B-B14F-4D97-AF65-F5344CB8AC3E}">
        <p14:creationId xmlns:p14="http://schemas.microsoft.com/office/powerpoint/2010/main" val="1190932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3537B96-3A35-4C70-980F-AC1CE6415C1C}"/>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892FA806-37B9-425E-99BF-2FD1EA010A04}"/>
              </a:ext>
            </a:extLst>
          </p:cNvPr>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92974D8-522D-4BA5-A553-51E5E0BB2651}"/>
              </a:ext>
            </a:extLst>
          </p:cNvPr>
          <p:cNvSpPr>
            <a:spLocks noGrp="1"/>
          </p:cNvSpPr>
          <p:nvPr>
            <p:ph type="dt" sz="half" idx="10"/>
          </p:nvPr>
        </p:nvSpPr>
        <p:spPr/>
        <p:txBody>
          <a:bodyPr/>
          <a:lstStyle/>
          <a:p>
            <a:fld id="{3F7E96F0-696D-490E-B927-AF4C2463509A}" type="datetimeFigureOut">
              <a:rPr lang="sl-SI" smtClean="0"/>
              <a:t>19. 08. 2021</a:t>
            </a:fld>
            <a:endParaRPr lang="sl-SI"/>
          </a:p>
        </p:txBody>
      </p:sp>
      <p:sp>
        <p:nvSpPr>
          <p:cNvPr id="5" name="Označba mesta noge 4">
            <a:extLst>
              <a:ext uri="{FF2B5EF4-FFF2-40B4-BE49-F238E27FC236}">
                <a16:creationId xmlns:a16="http://schemas.microsoft.com/office/drawing/2014/main" id="{7CF8E82C-C427-4ECE-AC78-5CE2B9798E2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B3559C7-9138-4439-B929-3626C9E5324A}"/>
              </a:ext>
            </a:extLst>
          </p:cNvPr>
          <p:cNvSpPr>
            <a:spLocks noGrp="1"/>
          </p:cNvSpPr>
          <p:nvPr>
            <p:ph type="sldNum" sz="quarter" idx="12"/>
          </p:nvPr>
        </p:nvSpPr>
        <p:spPr/>
        <p:txBody>
          <a:bodyPr/>
          <a:lstStyle/>
          <a:p>
            <a:fld id="{180DDED3-7068-4B4F-98F9-B6F391E15300}" type="slidenum">
              <a:rPr lang="sl-SI" smtClean="0"/>
              <a:t>‹#›</a:t>
            </a:fld>
            <a:endParaRPr lang="sl-SI"/>
          </a:p>
        </p:txBody>
      </p:sp>
    </p:spTree>
    <p:extLst>
      <p:ext uri="{BB962C8B-B14F-4D97-AF65-F5344CB8AC3E}">
        <p14:creationId xmlns:p14="http://schemas.microsoft.com/office/powerpoint/2010/main" val="216216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4C192244-0267-437A-8D6E-99A7FE6B3245}"/>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A0D2547C-2C9D-4A84-BEAE-C77B3EBA06EE}"/>
              </a:ext>
            </a:extLst>
          </p:cNvPr>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AAA4FA0-58E1-4BA8-B54C-993A46FC089D}"/>
              </a:ext>
            </a:extLst>
          </p:cNvPr>
          <p:cNvSpPr>
            <a:spLocks noGrp="1"/>
          </p:cNvSpPr>
          <p:nvPr>
            <p:ph type="dt" sz="half" idx="10"/>
          </p:nvPr>
        </p:nvSpPr>
        <p:spPr/>
        <p:txBody>
          <a:bodyPr/>
          <a:lstStyle/>
          <a:p>
            <a:fld id="{3F7E96F0-696D-490E-B927-AF4C2463509A}" type="datetimeFigureOut">
              <a:rPr lang="sl-SI" smtClean="0"/>
              <a:t>19. 08. 2021</a:t>
            </a:fld>
            <a:endParaRPr lang="sl-SI"/>
          </a:p>
        </p:txBody>
      </p:sp>
      <p:sp>
        <p:nvSpPr>
          <p:cNvPr id="5" name="Označba mesta noge 4">
            <a:extLst>
              <a:ext uri="{FF2B5EF4-FFF2-40B4-BE49-F238E27FC236}">
                <a16:creationId xmlns:a16="http://schemas.microsoft.com/office/drawing/2014/main" id="{60A35917-DBFA-499F-B67C-D9F1DA8C699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59D5C93-1C58-406D-96A9-9C66F56C35BA}"/>
              </a:ext>
            </a:extLst>
          </p:cNvPr>
          <p:cNvSpPr>
            <a:spLocks noGrp="1"/>
          </p:cNvSpPr>
          <p:nvPr>
            <p:ph type="sldNum" sz="quarter" idx="12"/>
          </p:nvPr>
        </p:nvSpPr>
        <p:spPr/>
        <p:txBody>
          <a:bodyPr/>
          <a:lstStyle/>
          <a:p>
            <a:fld id="{180DDED3-7068-4B4F-98F9-B6F391E15300}" type="slidenum">
              <a:rPr lang="sl-SI" smtClean="0"/>
              <a:t>‹#›</a:t>
            </a:fld>
            <a:endParaRPr lang="sl-SI"/>
          </a:p>
        </p:txBody>
      </p:sp>
    </p:spTree>
    <p:extLst>
      <p:ext uri="{BB962C8B-B14F-4D97-AF65-F5344CB8AC3E}">
        <p14:creationId xmlns:p14="http://schemas.microsoft.com/office/powerpoint/2010/main" val="289675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A7FD4EE-096C-4E6F-9588-9EB2AD081F94}"/>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D4E3304C-F9BA-4F09-868A-97AEF172D573}"/>
              </a:ext>
            </a:extLst>
          </p:cNvPr>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9527875-2101-4634-9A82-82B86BDCDA8D}"/>
              </a:ext>
            </a:extLst>
          </p:cNvPr>
          <p:cNvSpPr>
            <a:spLocks noGrp="1"/>
          </p:cNvSpPr>
          <p:nvPr>
            <p:ph type="dt" sz="half" idx="10"/>
          </p:nvPr>
        </p:nvSpPr>
        <p:spPr/>
        <p:txBody>
          <a:bodyPr/>
          <a:lstStyle/>
          <a:p>
            <a:fld id="{3F7E96F0-696D-490E-B927-AF4C2463509A}" type="datetimeFigureOut">
              <a:rPr lang="sl-SI" smtClean="0"/>
              <a:t>19. 08. 2021</a:t>
            </a:fld>
            <a:endParaRPr lang="sl-SI"/>
          </a:p>
        </p:txBody>
      </p:sp>
      <p:sp>
        <p:nvSpPr>
          <p:cNvPr id="5" name="Označba mesta noge 4">
            <a:extLst>
              <a:ext uri="{FF2B5EF4-FFF2-40B4-BE49-F238E27FC236}">
                <a16:creationId xmlns:a16="http://schemas.microsoft.com/office/drawing/2014/main" id="{43DF65E7-0DC9-4458-A2DB-76B78170CAF2}"/>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A143B3B-E9D8-4C68-B5DB-A8AAB76ADC9D}"/>
              </a:ext>
            </a:extLst>
          </p:cNvPr>
          <p:cNvSpPr>
            <a:spLocks noGrp="1"/>
          </p:cNvSpPr>
          <p:nvPr>
            <p:ph type="sldNum" sz="quarter" idx="12"/>
          </p:nvPr>
        </p:nvSpPr>
        <p:spPr/>
        <p:txBody>
          <a:bodyPr/>
          <a:lstStyle/>
          <a:p>
            <a:fld id="{180DDED3-7068-4B4F-98F9-B6F391E15300}" type="slidenum">
              <a:rPr lang="sl-SI" smtClean="0"/>
              <a:t>‹#›</a:t>
            </a:fld>
            <a:endParaRPr lang="sl-SI"/>
          </a:p>
        </p:txBody>
      </p:sp>
    </p:spTree>
    <p:extLst>
      <p:ext uri="{BB962C8B-B14F-4D97-AF65-F5344CB8AC3E}">
        <p14:creationId xmlns:p14="http://schemas.microsoft.com/office/powerpoint/2010/main" val="397158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1666B2B-9277-471D-B173-913F71DB6F76}"/>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67E0DD2D-14F5-4E85-866C-D2C577F55E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a:extLst>
              <a:ext uri="{FF2B5EF4-FFF2-40B4-BE49-F238E27FC236}">
                <a16:creationId xmlns:a16="http://schemas.microsoft.com/office/drawing/2014/main" id="{1FC8D7F4-58AA-45C7-AFBD-813B11566F5E}"/>
              </a:ext>
            </a:extLst>
          </p:cNvPr>
          <p:cNvSpPr>
            <a:spLocks noGrp="1"/>
          </p:cNvSpPr>
          <p:nvPr>
            <p:ph type="dt" sz="half" idx="10"/>
          </p:nvPr>
        </p:nvSpPr>
        <p:spPr/>
        <p:txBody>
          <a:bodyPr/>
          <a:lstStyle/>
          <a:p>
            <a:fld id="{3F7E96F0-696D-490E-B927-AF4C2463509A}" type="datetimeFigureOut">
              <a:rPr lang="sl-SI" smtClean="0"/>
              <a:t>19. 08. 2021</a:t>
            </a:fld>
            <a:endParaRPr lang="sl-SI"/>
          </a:p>
        </p:txBody>
      </p:sp>
      <p:sp>
        <p:nvSpPr>
          <p:cNvPr id="5" name="Označba mesta noge 4">
            <a:extLst>
              <a:ext uri="{FF2B5EF4-FFF2-40B4-BE49-F238E27FC236}">
                <a16:creationId xmlns:a16="http://schemas.microsoft.com/office/drawing/2014/main" id="{854CC31A-07D1-4D94-B751-C4F371DB6FA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0D542EF-4BA7-44D5-966C-811D604D1BB0}"/>
              </a:ext>
            </a:extLst>
          </p:cNvPr>
          <p:cNvSpPr>
            <a:spLocks noGrp="1"/>
          </p:cNvSpPr>
          <p:nvPr>
            <p:ph type="sldNum" sz="quarter" idx="12"/>
          </p:nvPr>
        </p:nvSpPr>
        <p:spPr/>
        <p:txBody>
          <a:bodyPr/>
          <a:lstStyle/>
          <a:p>
            <a:fld id="{180DDED3-7068-4B4F-98F9-B6F391E15300}" type="slidenum">
              <a:rPr lang="sl-SI" smtClean="0"/>
              <a:t>‹#›</a:t>
            </a:fld>
            <a:endParaRPr lang="sl-SI"/>
          </a:p>
        </p:txBody>
      </p:sp>
    </p:spTree>
    <p:extLst>
      <p:ext uri="{BB962C8B-B14F-4D97-AF65-F5344CB8AC3E}">
        <p14:creationId xmlns:p14="http://schemas.microsoft.com/office/powerpoint/2010/main" val="353372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E722603-D3A4-434C-AC57-C54C3EAAB19C}"/>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5B124BF6-FB15-438F-84C4-57B31B9AA4F4}"/>
              </a:ext>
            </a:extLst>
          </p:cNvPr>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486EA13F-7CE4-4A71-850F-494816A5E80B}"/>
              </a:ext>
            </a:extLst>
          </p:cNvPr>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4E80E4DC-D91F-4CB6-9EC0-06994988607F}"/>
              </a:ext>
            </a:extLst>
          </p:cNvPr>
          <p:cNvSpPr>
            <a:spLocks noGrp="1"/>
          </p:cNvSpPr>
          <p:nvPr>
            <p:ph type="dt" sz="half" idx="10"/>
          </p:nvPr>
        </p:nvSpPr>
        <p:spPr/>
        <p:txBody>
          <a:bodyPr/>
          <a:lstStyle/>
          <a:p>
            <a:fld id="{3F7E96F0-696D-490E-B927-AF4C2463509A}" type="datetimeFigureOut">
              <a:rPr lang="sl-SI" smtClean="0"/>
              <a:t>19. 08. 2021</a:t>
            </a:fld>
            <a:endParaRPr lang="sl-SI"/>
          </a:p>
        </p:txBody>
      </p:sp>
      <p:sp>
        <p:nvSpPr>
          <p:cNvPr id="6" name="Označba mesta noge 5">
            <a:extLst>
              <a:ext uri="{FF2B5EF4-FFF2-40B4-BE49-F238E27FC236}">
                <a16:creationId xmlns:a16="http://schemas.microsoft.com/office/drawing/2014/main" id="{90E8495C-9035-4695-B394-2583D932AC15}"/>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F3162A0A-4DB0-466C-9498-3A3C8B9DD671}"/>
              </a:ext>
            </a:extLst>
          </p:cNvPr>
          <p:cNvSpPr>
            <a:spLocks noGrp="1"/>
          </p:cNvSpPr>
          <p:nvPr>
            <p:ph type="sldNum" sz="quarter" idx="12"/>
          </p:nvPr>
        </p:nvSpPr>
        <p:spPr/>
        <p:txBody>
          <a:bodyPr/>
          <a:lstStyle/>
          <a:p>
            <a:fld id="{180DDED3-7068-4B4F-98F9-B6F391E15300}" type="slidenum">
              <a:rPr lang="sl-SI" smtClean="0"/>
              <a:t>‹#›</a:t>
            </a:fld>
            <a:endParaRPr lang="sl-SI"/>
          </a:p>
        </p:txBody>
      </p:sp>
    </p:spTree>
    <p:extLst>
      <p:ext uri="{BB962C8B-B14F-4D97-AF65-F5344CB8AC3E}">
        <p14:creationId xmlns:p14="http://schemas.microsoft.com/office/powerpoint/2010/main" val="1609063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CF8BFC5-BADC-4AE5-B05B-F29D4583FF95}"/>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942D5E0A-A5E9-4A5C-B098-99D2C04F00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a:extLst>
              <a:ext uri="{FF2B5EF4-FFF2-40B4-BE49-F238E27FC236}">
                <a16:creationId xmlns:a16="http://schemas.microsoft.com/office/drawing/2014/main" id="{2D63C753-0B6B-4A80-AA73-83F62A210020}"/>
              </a:ext>
            </a:extLst>
          </p:cNvPr>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6A8B8B03-070E-4B84-8492-3F51DC8C18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a:extLst>
              <a:ext uri="{FF2B5EF4-FFF2-40B4-BE49-F238E27FC236}">
                <a16:creationId xmlns:a16="http://schemas.microsoft.com/office/drawing/2014/main" id="{94AFA1A3-6D9A-4122-BB4A-79BDFD849DE5}"/>
              </a:ext>
            </a:extLst>
          </p:cNvPr>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8A819FD7-9284-4A32-BA28-E124AABA25F7}"/>
              </a:ext>
            </a:extLst>
          </p:cNvPr>
          <p:cNvSpPr>
            <a:spLocks noGrp="1"/>
          </p:cNvSpPr>
          <p:nvPr>
            <p:ph type="dt" sz="half" idx="10"/>
          </p:nvPr>
        </p:nvSpPr>
        <p:spPr/>
        <p:txBody>
          <a:bodyPr/>
          <a:lstStyle/>
          <a:p>
            <a:fld id="{3F7E96F0-696D-490E-B927-AF4C2463509A}" type="datetimeFigureOut">
              <a:rPr lang="sl-SI" smtClean="0"/>
              <a:t>19. 08. 2021</a:t>
            </a:fld>
            <a:endParaRPr lang="sl-SI"/>
          </a:p>
        </p:txBody>
      </p:sp>
      <p:sp>
        <p:nvSpPr>
          <p:cNvPr id="8" name="Označba mesta noge 7">
            <a:extLst>
              <a:ext uri="{FF2B5EF4-FFF2-40B4-BE49-F238E27FC236}">
                <a16:creationId xmlns:a16="http://schemas.microsoft.com/office/drawing/2014/main" id="{E5242D1A-111D-486F-B040-0B10500F6BDA}"/>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4FB38170-F8CF-4870-82DD-E758871A7C41}"/>
              </a:ext>
            </a:extLst>
          </p:cNvPr>
          <p:cNvSpPr>
            <a:spLocks noGrp="1"/>
          </p:cNvSpPr>
          <p:nvPr>
            <p:ph type="sldNum" sz="quarter" idx="12"/>
          </p:nvPr>
        </p:nvSpPr>
        <p:spPr/>
        <p:txBody>
          <a:bodyPr/>
          <a:lstStyle/>
          <a:p>
            <a:fld id="{180DDED3-7068-4B4F-98F9-B6F391E15300}" type="slidenum">
              <a:rPr lang="sl-SI" smtClean="0"/>
              <a:t>‹#›</a:t>
            </a:fld>
            <a:endParaRPr lang="sl-SI"/>
          </a:p>
        </p:txBody>
      </p:sp>
    </p:spTree>
    <p:extLst>
      <p:ext uri="{BB962C8B-B14F-4D97-AF65-F5344CB8AC3E}">
        <p14:creationId xmlns:p14="http://schemas.microsoft.com/office/powerpoint/2010/main" val="194247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F6BDACA-A43A-47F1-9561-FD7DD7C2ABC8}"/>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DB192426-D99E-49BE-A4B4-B13872BA9F15}"/>
              </a:ext>
            </a:extLst>
          </p:cNvPr>
          <p:cNvSpPr>
            <a:spLocks noGrp="1"/>
          </p:cNvSpPr>
          <p:nvPr>
            <p:ph type="dt" sz="half" idx="10"/>
          </p:nvPr>
        </p:nvSpPr>
        <p:spPr/>
        <p:txBody>
          <a:bodyPr/>
          <a:lstStyle/>
          <a:p>
            <a:fld id="{3F7E96F0-696D-490E-B927-AF4C2463509A}" type="datetimeFigureOut">
              <a:rPr lang="sl-SI" smtClean="0"/>
              <a:t>19. 08. 2021</a:t>
            </a:fld>
            <a:endParaRPr lang="sl-SI"/>
          </a:p>
        </p:txBody>
      </p:sp>
      <p:sp>
        <p:nvSpPr>
          <p:cNvPr id="4" name="Označba mesta noge 3">
            <a:extLst>
              <a:ext uri="{FF2B5EF4-FFF2-40B4-BE49-F238E27FC236}">
                <a16:creationId xmlns:a16="http://schemas.microsoft.com/office/drawing/2014/main" id="{EB1AC4EB-071A-4EA1-A904-6159C304F356}"/>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F391518B-6CAD-4AE5-9287-5F3B99798BE9}"/>
              </a:ext>
            </a:extLst>
          </p:cNvPr>
          <p:cNvSpPr>
            <a:spLocks noGrp="1"/>
          </p:cNvSpPr>
          <p:nvPr>
            <p:ph type="sldNum" sz="quarter" idx="12"/>
          </p:nvPr>
        </p:nvSpPr>
        <p:spPr/>
        <p:txBody>
          <a:bodyPr/>
          <a:lstStyle/>
          <a:p>
            <a:fld id="{180DDED3-7068-4B4F-98F9-B6F391E15300}" type="slidenum">
              <a:rPr lang="sl-SI" smtClean="0"/>
              <a:t>‹#›</a:t>
            </a:fld>
            <a:endParaRPr lang="sl-SI"/>
          </a:p>
        </p:txBody>
      </p:sp>
    </p:spTree>
    <p:extLst>
      <p:ext uri="{BB962C8B-B14F-4D97-AF65-F5344CB8AC3E}">
        <p14:creationId xmlns:p14="http://schemas.microsoft.com/office/powerpoint/2010/main" val="1463547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C0980E2F-66D8-4ED2-A115-1A0DCC3A8991}"/>
              </a:ext>
            </a:extLst>
          </p:cNvPr>
          <p:cNvSpPr>
            <a:spLocks noGrp="1"/>
          </p:cNvSpPr>
          <p:nvPr>
            <p:ph type="dt" sz="half" idx="10"/>
          </p:nvPr>
        </p:nvSpPr>
        <p:spPr/>
        <p:txBody>
          <a:bodyPr/>
          <a:lstStyle/>
          <a:p>
            <a:fld id="{3F7E96F0-696D-490E-B927-AF4C2463509A}" type="datetimeFigureOut">
              <a:rPr lang="sl-SI" smtClean="0"/>
              <a:t>19. 08. 2021</a:t>
            </a:fld>
            <a:endParaRPr lang="sl-SI"/>
          </a:p>
        </p:txBody>
      </p:sp>
      <p:sp>
        <p:nvSpPr>
          <p:cNvPr id="3" name="Označba mesta noge 2">
            <a:extLst>
              <a:ext uri="{FF2B5EF4-FFF2-40B4-BE49-F238E27FC236}">
                <a16:creationId xmlns:a16="http://schemas.microsoft.com/office/drawing/2014/main" id="{C126DFBD-2041-471D-A39E-9D249C1350A4}"/>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F6821383-0B65-44AE-9712-6CD72F10AAA0}"/>
              </a:ext>
            </a:extLst>
          </p:cNvPr>
          <p:cNvSpPr>
            <a:spLocks noGrp="1"/>
          </p:cNvSpPr>
          <p:nvPr>
            <p:ph type="sldNum" sz="quarter" idx="12"/>
          </p:nvPr>
        </p:nvSpPr>
        <p:spPr/>
        <p:txBody>
          <a:bodyPr/>
          <a:lstStyle/>
          <a:p>
            <a:fld id="{180DDED3-7068-4B4F-98F9-B6F391E15300}" type="slidenum">
              <a:rPr lang="sl-SI" smtClean="0"/>
              <a:t>‹#›</a:t>
            </a:fld>
            <a:endParaRPr lang="sl-SI"/>
          </a:p>
        </p:txBody>
      </p:sp>
    </p:spTree>
    <p:extLst>
      <p:ext uri="{BB962C8B-B14F-4D97-AF65-F5344CB8AC3E}">
        <p14:creationId xmlns:p14="http://schemas.microsoft.com/office/powerpoint/2010/main" val="337722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464273E-49A2-479E-8C99-24C7F4872301}"/>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1BC26FF1-9117-49CD-AF50-825B9F570C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CC6A0B3-0548-4082-8352-D9D62A4F2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086F7D70-D72D-45FC-AFE0-92472AACD5A2}"/>
              </a:ext>
            </a:extLst>
          </p:cNvPr>
          <p:cNvSpPr>
            <a:spLocks noGrp="1"/>
          </p:cNvSpPr>
          <p:nvPr>
            <p:ph type="dt" sz="half" idx="10"/>
          </p:nvPr>
        </p:nvSpPr>
        <p:spPr/>
        <p:txBody>
          <a:bodyPr/>
          <a:lstStyle/>
          <a:p>
            <a:fld id="{3F7E96F0-696D-490E-B927-AF4C2463509A}" type="datetimeFigureOut">
              <a:rPr lang="sl-SI" smtClean="0"/>
              <a:t>19. 08. 2021</a:t>
            </a:fld>
            <a:endParaRPr lang="sl-SI"/>
          </a:p>
        </p:txBody>
      </p:sp>
      <p:sp>
        <p:nvSpPr>
          <p:cNvPr id="6" name="Označba mesta noge 5">
            <a:extLst>
              <a:ext uri="{FF2B5EF4-FFF2-40B4-BE49-F238E27FC236}">
                <a16:creationId xmlns:a16="http://schemas.microsoft.com/office/drawing/2014/main" id="{A4A453F1-BBB0-425A-8DD8-384B723534C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1E71D1F-A2E1-4F7E-B915-14F28A416655}"/>
              </a:ext>
            </a:extLst>
          </p:cNvPr>
          <p:cNvSpPr>
            <a:spLocks noGrp="1"/>
          </p:cNvSpPr>
          <p:nvPr>
            <p:ph type="sldNum" sz="quarter" idx="12"/>
          </p:nvPr>
        </p:nvSpPr>
        <p:spPr/>
        <p:txBody>
          <a:bodyPr/>
          <a:lstStyle/>
          <a:p>
            <a:fld id="{180DDED3-7068-4B4F-98F9-B6F391E15300}" type="slidenum">
              <a:rPr lang="sl-SI" smtClean="0"/>
              <a:t>‹#›</a:t>
            </a:fld>
            <a:endParaRPr lang="sl-SI"/>
          </a:p>
        </p:txBody>
      </p:sp>
    </p:spTree>
    <p:extLst>
      <p:ext uri="{BB962C8B-B14F-4D97-AF65-F5344CB8AC3E}">
        <p14:creationId xmlns:p14="http://schemas.microsoft.com/office/powerpoint/2010/main" val="400310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CBD3AD-DE95-4952-AF3A-C13D971AFF62}"/>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68FF2741-CC2C-45D7-942F-659E3FBF43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0891AA5B-9E26-4873-9E36-7315CCBDB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CEF723AD-BCB7-4640-9E6C-CB56DA814D37}"/>
              </a:ext>
            </a:extLst>
          </p:cNvPr>
          <p:cNvSpPr>
            <a:spLocks noGrp="1"/>
          </p:cNvSpPr>
          <p:nvPr>
            <p:ph type="dt" sz="half" idx="10"/>
          </p:nvPr>
        </p:nvSpPr>
        <p:spPr/>
        <p:txBody>
          <a:bodyPr/>
          <a:lstStyle/>
          <a:p>
            <a:fld id="{3F7E96F0-696D-490E-B927-AF4C2463509A}" type="datetimeFigureOut">
              <a:rPr lang="sl-SI" smtClean="0"/>
              <a:t>19. 08. 2021</a:t>
            </a:fld>
            <a:endParaRPr lang="sl-SI"/>
          </a:p>
        </p:txBody>
      </p:sp>
      <p:sp>
        <p:nvSpPr>
          <p:cNvPr id="6" name="Označba mesta noge 5">
            <a:extLst>
              <a:ext uri="{FF2B5EF4-FFF2-40B4-BE49-F238E27FC236}">
                <a16:creationId xmlns:a16="http://schemas.microsoft.com/office/drawing/2014/main" id="{F9A60AF2-A14A-482B-8518-4F9A9769A224}"/>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34B84CC2-219D-4998-A9E4-C5B614717546}"/>
              </a:ext>
            </a:extLst>
          </p:cNvPr>
          <p:cNvSpPr>
            <a:spLocks noGrp="1"/>
          </p:cNvSpPr>
          <p:nvPr>
            <p:ph type="sldNum" sz="quarter" idx="12"/>
          </p:nvPr>
        </p:nvSpPr>
        <p:spPr/>
        <p:txBody>
          <a:bodyPr/>
          <a:lstStyle/>
          <a:p>
            <a:fld id="{180DDED3-7068-4B4F-98F9-B6F391E15300}" type="slidenum">
              <a:rPr lang="sl-SI" smtClean="0"/>
              <a:t>‹#›</a:t>
            </a:fld>
            <a:endParaRPr lang="sl-SI"/>
          </a:p>
        </p:txBody>
      </p:sp>
    </p:spTree>
    <p:extLst>
      <p:ext uri="{BB962C8B-B14F-4D97-AF65-F5344CB8AC3E}">
        <p14:creationId xmlns:p14="http://schemas.microsoft.com/office/powerpoint/2010/main" val="1407371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E4B10946-9FBE-4ACE-A181-C4CBBC3C1E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56B436F1-F9D4-44CA-98E1-CF67E2DD43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BDE7ED38-3F57-4100-831E-039E0CD590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E96F0-696D-490E-B927-AF4C2463509A}" type="datetimeFigureOut">
              <a:rPr lang="sl-SI" smtClean="0"/>
              <a:t>19. 08. 2021</a:t>
            </a:fld>
            <a:endParaRPr lang="sl-SI"/>
          </a:p>
        </p:txBody>
      </p:sp>
      <p:sp>
        <p:nvSpPr>
          <p:cNvPr id="5" name="Označba mesta noge 4">
            <a:extLst>
              <a:ext uri="{FF2B5EF4-FFF2-40B4-BE49-F238E27FC236}">
                <a16:creationId xmlns:a16="http://schemas.microsoft.com/office/drawing/2014/main" id="{621C0F16-5B61-47E9-B342-6B4C968F93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1920CC3C-F275-452F-BF08-55E0288A02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DDED3-7068-4B4F-98F9-B6F391E15300}" type="slidenum">
              <a:rPr lang="sl-SI" smtClean="0"/>
              <a:t>‹#›</a:t>
            </a:fld>
            <a:endParaRPr lang="sl-SI"/>
          </a:p>
        </p:txBody>
      </p:sp>
    </p:spTree>
    <p:extLst>
      <p:ext uri="{BB962C8B-B14F-4D97-AF65-F5344CB8AC3E}">
        <p14:creationId xmlns:p14="http://schemas.microsoft.com/office/powerpoint/2010/main" val="2834129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youtube.com/watch?v=qglMTyZzinQ" TargetMode="External"/><Relationship Id="rId5" Type="http://schemas.openxmlformats.org/officeDocument/2006/relationships/image" Target="../media/image8.png"/><Relationship Id="rId4" Type="http://schemas.openxmlformats.org/officeDocument/2006/relationships/hyperlink" Target="https://www.youtube.com/watch?v=9Hlfjhmsa-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DEFC7F-2B53-4DDD-8428-1E49B439F84C}"/>
              </a:ext>
            </a:extLst>
          </p:cNvPr>
          <p:cNvSpPr>
            <a:spLocks noGrp="1"/>
          </p:cNvSpPr>
          <p:nvPr>
            <p:ph type="ctrTitle"/>
          </p:nvPr>
        </p:nvSpPr>
        <p:spPr/>
        <p:txBody>
          <a:bodyPr>
            <a:normAutofit/>
          </a:bodyPr>
          <a:lstStyle/>
          <a:p>
            <a:r>
              <a:rPr lang="en-US" sz="2800" dirty="0"/>
              <a:t>To know and Face Functional Illiteracy, Bulgaria, July 2021</a:t>
            </a:r>
            <a:br>
              <a:rPr lang="sl-SI" sz="2800" dirty="0"/>
            </a:br>
            <a:br>
              <a:rPr lang="sl-SI" dirty="0"/>
            </a:br>
            <a:r>
              <a:rPr lang="sl-SI" dirty="0" err="1"/>
              <a:t>Media</a:t>
            </a:r>
            <a:r>
              <a:rPr lang="sl-SI" dirty="0"/>
              <a:t> (Il)</a:t>
            </a:r>
            <a:r>
              <a:rPr lang="sl-SI" dirty="0" err="1"/>
              <a:t>Literacy</a:t>
            </a:r>
            <a:endParaRPr lang="sl-SI" dirty="0"/>
          </a:p>
        </p:txBody>
      </p:sp>
      <p:sp>
        <p:nvSpPr>
          <p:cNvPr id="3" name="Podnaslov 2">
            <a:extLst>
              <a:ext uri="{FF2B5EF4-FFF2-40B4-BE49-F238E27FC236}">
                <a16:creationId xmlns:a16="http://schemas.microsoft.com/office/drawing/2014/main" id="{C5AED635-9F21-4B4E-BF42-5E291AABEE4D}"/>
              </a:ext>
            </a:extLst>
          </p:cNvPr>
          <p:cNvSpPr>
            <a:spLocks noGrp="1"/>
          </p:cNvSpPr>
          <p:nvPr>
            <p:ph type="subTitle" idx="1"/>
          </p:nvPr>
        </p:nvSpPr>
        <p:spPr/>
        <p:txBody>
          <a:bodyPr/>
          <a:lstStyle/>
          <a:p>
            <a:r>
              <a:rPr lang="sl-SI" dirty="0" err="1"/>
              <a:t>and</a:t>
            </a:r>
            <a:r>
              <a:rPr lang="sl-SI" dirty="0"/>
              <a:t> How to Spot </a:t>
            </a:r>
            <a:r>
              <a:rPr lang="sl-SI" dirty="0" err="1"/>
              <a:t>Fake</a:t>
            </a:r>
            <a:r>
              <a:rPr lang="sl-SI" dirty="0"/>
              <a:t> </a:t>
            </a:r>
            <a:r>
              <a:rPr lang="sl-SI" dirty="0" err="1"/>
              <a:t>News</a:t>
            </a:r>
            <a:endParaRPr lang="sl-SI" dirty="0"/>
          </a:p>
          <a:p>
            <a:r>
              <a:rPr lang="sl-SI" dirty="0"/>
              <a:t>Jerca Božič Kranjec, Novo mesto, </a:t>
            </a:r>
            <a:r>
              <a:rPr lang="sl-SI" dirty="0" err="1"/>
              <a:t>Slovenia</a:t>
            </a:r>
            <a:r>
              <a:rPr lang="sl-SI" dirty="0"/>
              <a:t> </a:t>
            </a:r>
          </a:p>
        </p:txBody>
      </p:sp>
      <p:pic>
        <p:nvPicPr>
          <p:cNvPr id="4" name="Slika 3">
            <a:extLst>
              <a:ext uri="{FF2B5EF4-FFF2-40B4-BE49-F238E27FC236}">
                <a16:creationId xmlns:a16="http://schemas.microsoft.com/office/drawing/2014/main" id="{C5633A43-0DDA-488F-95E5-8EE5F65F3913}"/>
              </a:ext>
            </a:extLst>
          </p:cNvPr>
          <p:cNvPicPr>
            <a:picLocks noChangeAspect="1"/>
          </p:cNvPicPr>
          <p:nvPr/>
        </p:nvPicPr>
        <p:blipFill>
          <a:blip r:embed="rId3"/>
          <a:stretch>
            <a:fillRect/>
          </a:stretch>
        </p:blipFill>
        <p:spPr>
          <a:xfrm>
            <a:off x="4485765" y="4942136"/>
            <a:ext cx="3220469" cy="703013"/>
          </a:xfrm>
          <a:prstGeom prst="rect">
            <a:avLst/>
          </a:prstGeom>
        </p:spPr>
      </p:pic>
      <p:pic>
        <p:nvPicPr>
          <p:cNvPr id="5" name="Slika 4">
            <a:extLst>
              <a:ext uri="{FF2B5EF4-FFF2-40B4-BE49-F238E27FC236}">
                <a16:creationId xmlns:a16="http://schemas.microsoft.com/office/drawing/2014/main" id="{D739EFA6-4E1A-4141-8D74-CE0FACA32917}"/>
              </a:ext>
            </a:extLst>
          </p:cNvPr>
          <p:cNvPicPr>
            <a:picLocks noChangeAspect="1"/>
          </p:cNvPicPr>
          <p:nvPr/>
        </p:nvPicPr>
        <p:blipFill>
          <a:blip r:embed="rId4"/>
          <a:stretch>
            <a:fillRect/>
          </a:stretch>
        </p:blipFill>
        <p:spPr>
          <a:xfrm>
            <a:off x="8385605" y="4734847"/>
            <a:ext cx="1162117" cy="1045906"/>
          </a:xfrm>
          <a:prstGeom prst="rect">
            <a:avLst/>
          </a:prstGeom>
        </p:spPr>
      </p:pic>
      <p:pic>
        <p:nvPicPr>
          <p:cNvPr id="6" name="Slika 5">
            <a:extLst>
              <a:ext uri="{FF2B5EF4-FFF2-40B4-BE49-F238E27FC236}">
                <a16:creationId xmlns:a16="http://schemas.microsoft.com/office/drawing/2014/main" id="{09553485-15FA-4FDE-A3E7-7A1E75BA5F1E}"/>
              </a:ext>
            </a:extLst>
          </p:cNvPr>
          <p:cNvPicPr>
            <a:picLocks noChangeAspect="1"/>
          </p:cNvPicPr>
          <p:nvPr/>
        </p:nvPicPr>
        <p:blipFill>
          <a:blip r:embed="rId5"/>
          <a:stretch>
            <a:fillRect/>
          </a:stretch>
        </p:blipFill>
        <p:spPr>
          <a:xfrm>
            <a:off x="2075905" y="4684575"/>
            <a:ext cx="1730489" cy="1146449"/>
          </a:xfrm>
          <a:prstGeom prst="rect">
            <a:avLst/>
          </a:prstGeom>
        </p:spPr>
      </p:pic>
    </p:spTree>
    <p:extLst>
      <p:ext uri="{BB962C8B-B14F-4D97-AF65-F5344CB8AC3E}">
        <p14:creationId xmlns:p14="http://schemas.microsoft.com/office/powerpoint/2010/main" val="278290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D64308-B5C8-493F-94C3-1301CEB8DA21}"/>
              </a:ext>
            </a:extLst>
          </p:cNvPr>
          <p:cNvSpPr>
            <a:spLocks noGrp="1"/>
          </p:cNvSpPr>
          <p:nvPr>
            <p:ph type="title"/>
          </p:nvPr>
        </p:nvSpPr>
        <p:spPr/>
        <p:txBody>
          <a:bodyPr/>
          <a:lstStyle/>
          <a:p>
            <a:r>
              <a:rPr lang="en-GB" dirty="0"/>
              <a:t>Consider the source</a:t>
            </a:r>
          </a:p>
        </p:txBody>
      </p:sp>
      <p:sp>
        <p:nvSpPr>
          <p:cNvPr id="3" name="Označba mesta vsebine 2">
            <a:extLst>
              <a:ext uri="{FF2B5EF4-FFF2-40B4-BE49-F238E27FC236}">
                <a16:creationId xmlns:a16="http://schemas.microsoft.com/office/drawing/2014/main" id="{DD88AEA0-0915-49BA-878B-5567532810DF}"/>
              </a:ext>
            </a:extLst>
          </p:cNvPr>
          <p:cNvSpPr>
            <a:spLocks noGrp="1"/>
          </p:cNvSpPr>
          <p:nvPr>
            <p:ph sz="half" idx="1"/>
          </p:nvPr>
        </p:nvSpPr>
        <p:spPr/>
        <p:txBody>
          <a:bodyPr/>
          <a:lstStyle/>
          <a:p>
            <a:pPr marL="0" indent="0">
              <a:buNone/>
            </a:pPr>
            <a:r>
              <a:rPr lang="sl-SI" dirty="0"/>
              <a:t> </a:t>
            </a:r>
          </a:p>
          <a:p>
            <a:endParaRPr lang="sl-SI" dirty="0"/>
          </a:p>
        </p:txBody>
      </p:sp>
      <p:sp>
        <p:nvSpPr>
          <p:cNvPr id="5" name="Označba mesta vsebine 4">
            <a:extLst>
              <a:ext uri="{FF2B5EF4-FFF2-40B4-BE49-F238E27FC236}">
                <a16:creationId xmlns:a16="http://schemas.microsoft.com/office/drawing/2014/main" id="{2DD21F9E-E2BD-4618-B8C9-AEB9F05273DC}"/>
              </a:ext>
            </a:extLst>
          </p:cNvPr>
          <p:cNvSpPr>
            <a:spLocks noGrp="1"/>
          </p:cNvSpPr>
          <p:nvPr>
            <p:ph sz="half" idx="2"/>
          </p:nvPr>
        </p:nvSpPr>
        <p:spPr/>
        <p:txBody>
          <a:bodyPr/>
          <a:lstStyle/>
          <a:p>
            <a:endParaRPr lang="sl-SI" dirty="0"/>
          </a:p>
          <a:p>
            <a:r>
              <a:rPr lang="en-US" dirty="0"/>
              <a:t>Click away from the story to investigate the site, its mission and its contact info. </a:t>
            </a:r>
          </a:p>
          <a:p>
            <a:endParaRPr lang="sl-SI" dirty="0"/>
          </a:p>
          <a:p>
            <a:endParaRPr lang="sl-SI" dirty="0"/>
          </a:p>
        </p:txBody>
      </p:sp>
      <p:pic>
        <p:nvPicPr>
          <p:cNvPr id="4" name="Slika 3">
            <a:extLst>
              <a:ext uri="{FF2B5EF4-FFF2-40B4-BE49-F238E27FC236}">
                <a16:creationId xmlns:a16="http://schemas.microsoft.com/office/drawing/2014/main" id="{9300C2D8-9644-49EB-B174-1959353249DA}"/>
              </a:ext>
            </a:extLst>
          </p:cNvPr>
          <p:cNvPicPr>
            <a:picLocks noChangeAspect="1"/>
          </p:cNvPicPr>
          <p:nvPr/>
        </p:nvPicPr>
        <p:blipFill>
          <a:blip r:embed="rId2"/>
          <a:stretch>
            <a:fillRect/>
          </a:stretch>
        </p:blipFill>
        <p:spPr>
          <a:xfrm>
            <a:off x="685800" y="1926771"/>
            <a:ext cx="4635374" cy="2643612"/>
          </a:xfrm>
          <a:prstGeom prst="rect">
            <a:avLst/>
          </a:prstGeom>
        </p:spPr>
      </p:pic>
    </p:spTree>
    <p:extLst>
      <p:ext uri="{BB962C8B-B14F-4D97-AF65-F5344CB8AC3E}">
        <p14:creationId xmlns:p14="http://schemas.microsoft.com/office/powerpoint/2010/main" val="3649618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088707-AFAE-4A0C-9B8A-073AAB0C11B7}"/>
              </a:ext>
            </a:extLst>
          </p:cNvPr>
          <p:cNvSpPr>
            <a:spLocks noGrp="1"/>
          </p:cNvSpPr>
          <p:nvPr>
            <p:ph type="title"/>
          </p:nvPr>
        </p:nvSpPr>
        <p:spPr/>
        <p:txBody>
          <a:bodyPr/>
          <a:lstStyle/>
          <a:p>
            <a:r>
              <a:rPr lang="en-US" dirty="0"/>
              <a:t>Read beyond the headline </a:t>
            </a:r>
          </a:p>
        </p:txBody>
      </p:sp>
      <p:sp>
        <p:nvSpPr>
          <p:cNvPr id="5" name="Označba mesta vsebine 4">
            <a:extLst>
              <a:ext uri="{FF2B5EF4-FFF2-40B4-BE49-F238E27FC236}">
                <a16:creationId xmlns:a16="http://schemas.microsoft.com/office/drawing/2014/main" id="{FB81840A-C5F8-4F38-AC73-084E271C83E7}"/>
              </a:ext>
            </a:extLst>
          </p:cNvPr>
          <p:cNvSpPr>
            <a:spLocks noGrp="1"/>
          </p:cNvSpPr>
          <p:nvPr>
            <p:ph sz="half" idx="1"/>
          </p:nvPr>
        </p:nvSpPr>
        <p:spPr/>
        <p:txBody>
          <a:bodyPr/>
          <a:lstStyle/>
          <a:p>
            <a:endParaRPr lang="sl-SI" dirty="0"/>
          </a:p>
        </p:txBody>
      </p:sp>
      <p:sp>
        <p:nvSpPr>
          <p:cNvPr id="6" name="Označba mesta vsebine 5">
            <a:extLst>
              <a:ext uri="{FF2B5EF4-FFF2-40B4-BE49-F238E27FC236}">
                <a16:creationId xmlns:a16="http://schemas.microsoft.com/office/drawing/2014/main" id="{185A2D61-1902-4334-8E2E-813F17850414}"/>
              </a:ext>
            </a:extLst>
          </p:cNvPr>
          <p:cNvSpPr>
            <a:spLocks noGrp="1"/>
          </p:cNvSpPr>
          <p:nvPr>
            <p:ph sz="half" idx="2"/>
          </p:nvPr>
        </p:nvSpPr>
        <p:spPr/>
        <p:txBody>
          <a:bodyPr/>
          <a:lstStyle/>
          <a:p>
            <a:endParaRPr lang="sl-SI" dirty="0"/>
          </a:p>
          <a:p>
            <a:r>
              <a:rPr lang="en-GB" dirty="0"/>
              <a:t>Headlines can be outrageous in an effort to get clicks. What‘s the whole story about?</a:t>
            </a:r>
          </a:p>
          <a:p>
            <a:r>
              <a:rPr lang="en-GB" dirty="0"/>
              <a:t>Do not infer content only by title. </a:t>
            </a:r>
          </a:p>
        </p:txBody>
      </p:sp>
      <p:pic>
        <p:nvPicPr>
          <p:cNvPr id="4" name="Slika 3">
            <a:extLst>
              <a:ext uri="{FF2B5EF4-FFF2-40B4-BE49-F238E27FC236}">
                <a16:creationId xmlns:a16="http://schemas.microsoft.com/office/drawing/2014/main" id="{8DF435D7-60AE-416C-A6EB-3AC52C1CDE07}"/>
              </a:ext>
            </a:extLst>
          </p:cNvPr>
          <p:cNvPicPr>
            <a:picLocks noChangeAspect="1"/>
          </p:cNvPicPr>
          <p:nvPr/>
        </p:nvPicPr>
        <p:blipFill>
          <a:blip r:embed="rId2"/>
          <a:stretch>
            <a:fillRect/>
          </a:stretch>
        </p:blipFill>
        <p:spPr>
          <a:xfrm>
            <a:off x="838200" y="1825625"/>
            <a:ext cx="3150606" cy="2435382"/>
          </a:xfrm>
          <a:prstGeom prst="rect">
            <a:avLst/>
          </a:prstGeom>
        </p:spPr>
      </p:pic>
    </p:spTree>
    <p:extLst>
      <p:ext uri="{BB962C8B-B14F-4D97-AF65-F5344CB8AC3E}">
        <p14:creationId xmlns:p14="http://schemas.microsoft.com/office/powerpoint/2010/main" val="34931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9BC8FC-2BE1-41CC-8F31-B4238793EC0A}"/>
              </a:ext>
            </a:extLst>
          </p:cNvPr>
          <p:cNvSpPr>
            <a:spLocks noGrp="1"/>
          </p:cNvSpPr>
          <p:nvPr>
            <p:ph type="title"/>
          </p:nvPr>
        </p:nvSpPr>
        <p:spPr/>
        <p:txBody>
          <a:bodyPr/>
          <a:lstStyle/>
          <a:p>
            <a:r>
              <a:rPr lang="en-GB" dirty="0"/>
              <a:t>Check the author</a:t>
            </a:r>
          </a:p>
        </p:txBody>
      </p:sp>
      <p:sp>
        <p:nvSpPr>
          <p:cNvPr id="5" name="Označba mesta vsebine 4">
            <a:extLst>
              <a:ext uri="{FF2B5EF4-FFF2-40B4-BE49-F238E27FC236}">
                <a16:creationId xmlns:a16="http://schemas.microsoft.com/office/drawing/2014/main" id="{796728B6-F0B1-4C9B-B5BF-84CC1F09B927}"/>
              </a:ext>
            </a:extLst>
          </p:cNvPr>
          <p:cNvSpPr>
            <a:spLocks noGrp="1"/>
          </p:cNvSpPr>
          <p:nvPr>
            <p:ph sz="half" idx="1"/>
          </p:nvPr>
        </p:nvSpPr>
        <p:spPr/>
        <p:txBody>
          <a:bodyPr/>
          <a:lstStyle/>
          <a:p>
            <a:endParaRPr lang="sl-SI"/>
          </a:p>
        </p:txBody>
      </p:sp>
      <p:sp>
        <p:nvSpPr>
          <p:cNvPr id="6" name="Označba mesta vsebine 5">
            <a:extLst>
              <a:ext uri="{FF2B5EF4-FFF2-40B4-BE49-F238E27FC236}">
                <a16:creationId xmlns:a16="http://schemas.microsoft.com/office/drawing/2014/main" id="{115C093B-599E-4224-859D-6A13072984B9}"/>
              </a:ext>
            </a:extLst>
          </p:cNvPr>
          <p:cNvSpPr>
            <a:spLocks noGrp="1"/>
          </p:cNvSpPr>
          <p:nvPr>
            <p:ph sz="half" idx="2"/>
          </p:nvPr>
        </p:nvSpPr>
        <p:spPr/>
        <p:txBody>
          <a:bodyPr/>
          <a:lstStyle/>
          <a:p>
            <a:endParaRPr lang="sl-SI" dirty="0"/>
          </a:p>
          <a:p>
            <a:r>
              <a:rPr lang="en-GB" dirty="0"/>
              <a:t>Do a quick </a:t>
            </a:r>
            <a:r>
              <a:rPr lang="sl-SI" dirty="0"/>
              <a:t>re</a:t>
            </a:r>
            <a:r>
              <a:rPr lang="en-GB" dirty="0"/>
              <a:t>search on the author. </a:t>
            </a:r>
            <a:r>
              <a:rPr lang="sl-SI" dirty="0"/>
              <a:t>Is he </a:t>
            </a:r>
            <a:r>
              <a:rPr lang="en-GB" dirty="0"/>
              <a:t>credible? </a:t>
            </a:r>
            <a:r>
              <a:rPr lang="sl-SI" dirty="0"/>
              <a:t>Is he </a:t>
            </a:r>
            <a:r>
              <a:rPr lang="en-GB" dirty="0"/>
              <a:t>real?</a:t>
            </a:r>
          </a:p>
        </p:txBody>
      </p:sp>
      <p:pic>
        <p:nvPicPr>
          <p:cNvPr id="4" name="Slika 3">
            <a:extLst>
              <a:ext uri="{FF2B5EF4-FFF2-40B4-BE49-F238E27FC236}">
                <a16:creationId xmlns:a16="http://schemas.microsoft.com/office/drawing/2014/main" id="{19E38224-B97C-43E7-A33D-7A5C2B030465}"/>
              </a:ext>
            </a:extLst>
          </p:cNvPr>
          <p:cNvPicPr>
            <a:picLocks noChangeAspect="1"/>
          </p:cNvPicPr>
          <p:nvPr/>
        </p:nvPicPr>
        <p:blipFill>
          <a:blip r:embed="rId3"/>
          <a:stretch>
            <a:fillRect/>
          </a:stretch>
        </p:blipFill>
        <p:spPr>
          <a:xfrm>
            <a:off x="1088399" y="1825625"/>
            <a:ext cx="2752253" cy="2734147"/>
          </a:xfrm>
          <a:prstGeom prst="rect">
            <a:avLst/>
          </a:prstGeom>
        </p:spPr>
      </p:pic>
    </p:spTree>
    <p:extLst>
      <p:ext uri="{BB962C8B-B14F-4D97-AF65-F5344CB8AC3E}">
        <p14:creationId xmlns:p14="http://schemas.microsoft.com/office/powerpoint/2010/main" val="208990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DD6E143-23D9-43E4-B001-8D105DCC2AED}"/>
              </a:ext>
            </a:extLst>
          </p:cNvPr>
          <p:cNvSpPr>
            <a:spLocks noGrp="1"/>
          </p:cNvSpPr>
          <p:nvPr>
            <p:ph type="title"/>
          </p:nvPr>
        </p:nvSpPr>
        <p:spPr/>
        <p:txBody>
          <a:bodyPr/>
          <a:lstStyle/>
          <a:p>
            <a:r>
              <a:rPr lang="en-GB" dirty="0"/>
              <a:t>What‘s the support</a:t>
            </a:r>
            <a:r>
              <a:rPr lang="sl-SI" dirty="0"/>
              <a:t>?</a:t>
            </a:r>
          </a:p>
        </p:txBody>
      </p:sp>
      <p:sp>
        <p:nvSpPr>
          <p:cNvPr id="5" name="Označba mesta vsebine 4">
            <a:extLst>
              <a:ext uri="{FF2B5EF4-FFF2-40B4-BE49-F238E27FC236}">
                <a16:creationId xmlns:a16="http://schemas.microsoft.com/office/drawing/2014/main" id="{8B7805A5-E942-4154-81E6-919B6BCB0777}"/>
              </a:ext>
            </a:extLst>
          </p:cNvPr>
          <p:cNvSpPr>
            <a:spLocks noGrp="1"/>
          </p:cNvSpPr>
          <p:nvPr>
            <p:ph sz="half" idx="1"/>
          </p:nvPr>
        </p:nvSpPr>
        <p:spPr/>
        <p:txBody>
          <a:bodyPr/>
          <a:lstStyle/>
          <a:p>
            <a:endParaRPr lang="sl-SI"/>
          </a:p>
        </p:txBody>
      </p:sp>
      <p:sp>
        <p:nvSpPr>
          <p:cNvPr id="6" name="Označba mesta vsebine 5">
            <a:extLst>
              <a:ext uri="{FF2B5EF4-FFF2-40B4-BE49-F238E27FC236}">
                <a16:creationId xmlns:a16="http://schemas.microsoft.com/office/drawing/2014/main" id="{29AC6D86-CEF5-4F0F-924E-93A41564BC39}"/>
              </a:ext>
            </a:extLst>
          </p:cNvPr>
          <p:cNvSpPr>
            <a:spLocks noGrp="1"/>
          </p:cNvSpPr>
          <p:nvPr>
            <p:ph sz="half" idx="2"/>
          </p:nvPr>
        </p:nvSpPr>
        <p:spPr/>
        <p:txBody>
          <a:bodyPr/>
          <a:lstStyle/>
          <a:p>
            <a:endParaRPr lang="sl-SI" dirty="0"/>
          </a:p>
          <a:p>
            <a:r>
              <a:rPr lang="en-US" dirty="0"/>
              <a:t>Click on those links. Determine if the info given actually supports the story. </a:t>
            </a:r>
          </a:p>
        </p:txBody>
      </p:sp>
      <p:pic>
        <p:nvPicPr>
          <p:cNvPr id="4" name="Slika 3">
            <a:extLst>
              <a:ext uri="{FF2B5EF4-FFF2-40B4-BE49-F238E27FC236}">
                <a16:creationId xmlns:a16="http://schemas.microsoft.com/office/drawing/2014/main" id="{216AF065-3D38-435D-B2A5-F5BE90862D36}"/>
              </a:ext>
            </a:extLst>
          </p:cNvPr>
          <p:cNvPicPr>
            <a:picLocks noChangeAspect="1"/>
          </p:cNvPicPr>
          <p:nvPr/>
        </p:nvPicPr>
        <p:blipFill>
          <a:blip r:embed="rId2"/>
          <a:stretch>
            <a:fillRect/>
          </a:stretch>
        </p:blipFill>
        <p:spPr>
          <a:xfrm>
            <a:off x="838200" y="1825625"/>
            <a:ext cx="2607398" cy="2580238"/>
          </a:xfrm>
          <a:prstGeom prst="rect">
            <a:avLst/>
          </a:prstGeom>
        </p:spPr>
      </p:pic>
    </p:spTree>
    <p:extLst>
      <p:ext uri="{BB962C8B-B14F-4D97-AF65-F5344CB8AC3E}">
        <p14:creationId xmlns:p14="http://schemas.microsoft.com/office/powerpoint/2010/main" val="2740653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E3E9A6-8E6F-45F4-B9DB-4D4D74F2911B}"/>
              </a:ext>
            </a:extLst>
          </p:cNvPr>
          <p:cNvSpPr>
            <a:spLocks noGrp="1"/>
          </p:cNvSpPr>
          <p:nvPr>
            <p:ph type="title"/>
          </p:nvPr>
        </p:nvSpPr>
        <p:spPr/>
        <p:txBody>
          <a:bodyPr/>
          <a:lstStyle/>
          <a:p>
            <a:r>
              <a:rPr lang="en-GB" dirty="0"/>
              <a:t>Check the date</a:t>
            </a:r>
          </a:p>
        </p:txBody>
      </p:sp>
      <p:sp>
        <p:nvSpPr>
          <p:cNvPr id="5" name="Označba mesta vsebine 4">
            <a:extLst>
              <a:ext uri="{FF2B5EF4-FFF2-40B4-BE49-F238E27FC236}">
                <a16:creationId xmlns:a16="http://schemas.microsoft.com/office/drawing/2014/main" id="{05935893-DBEC-48BD-88A4-74A6F269838C}"/>
              </a:ext>
            </a:extLst>
          </p:cNvPr>
          <p:cNvSpPr>
            <a:spLocks noGrp="1"/>
          </p:cNvSpPr>
          <p:nvPr>
            <p:ph sz="half" idx="1"/>
          </p:nvPr>
        </p:nvSpPr>
        <p:spPr/>
        <p:txBody>
          <a:bodyPr/>
          <a:lstStyle/>
          <a:p>
            <a:endParaRPr lang="sl-SI"/>
          </a:p>
        </p:txBody>
      </p:sp>
      <p:sp>
        <p:nvSpPr>
          <p:cNvPr id="6" name="Označba mesta vsebine 5">
            <a:extLst>
              <a:ext uri="{FF2B5EF4-FFF2-40B4-BE49-F238E27FC236}">
                <a16:creationId xmlns:a16="http://schemas.microsoft.com/office/drawing/2014/main" id="{6C6CF4C3-3E4F-4F33-BC3B-1003DC1EBF6A}"/>
              </a:ext>
            </a:extLst>
          </p:cNvPr>
          <p:cNvSpPr>
            <a:spLocks noGrp="1"/>
          </p:cNvSpPr>
          <p:nvPr>
            <p:ph sz="half" idx="2"/>
          </p:nvPr>
        </p:nvSpPr>
        <p:spPr/>
        <p:txBody>
          <a:bodyPr/>
          <a:lstStyle/>
          <a:p>
            <a:endParaRPr lang="sl-SI" dirty="0"/>
          </a:p>
          <a:p>
            <a:r>
              <a:rPr lang="en-US" dirty="0"/>
              <a:t>Reposting old news stories doesn‘t mean they‘re relevant to current events. </a:t>
            </a:r>
          </a:p>
        </p:txBody>
      </p:sp>
      <p:pic>
        <p:nvPicPr>
          <p:cNvPr id="4" name="Slika 3">
            <a:extLst>
              <a:ext uri="{FF2B5EF4-FFF2-40B4-BE49-F238E27FC236}">
                <a16:creationId xmlns:a16="http://schemas.microsoft.com/office/drawing/2014/main" id="{E4BBA82F-89F4-4476-9CEE-16235A860409}"/>
              </a:ext>
            </a:extLst>
          </p:cNvPr>
          <p:cNvPicPr>
            <a:picLocks noChangeAspect="1"/>
          </p:cNvPicPr>
          <p:nvPr/>
        </p:nvPicPr>
        <p:blipFill>
          <a:blip r:embed="rId2"/>
          <a:stretch>
            <a:fillRect/>
          </a:stretch>
        </p:blipFill>
        <p:spPr>
          <a:xfrm>
            <a:off x="838200" y="1825625"/>
            <a:ext cx="2353901" cy="2317687"/>
          </a:xfrm>
          <a:prstGeom prst="rect">
            <a:avLst/>
          </a:prstGeom>
        </p:spPr>
      </p:pic>
    </p:spTree>
    <p:extLst>
      <p:ext uri="{BB962C8B-B14F-4D97-AF65-F5344CB8AC3E}">
        <p14:creationId xmlns:p14="http://schemas.microsoft.com/office/powerpoint/2010/main" val="1973858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53EBA4-E524-438A-B2B4-7CA9A666C9A6}"/>
              </a:ext>
            </a:extLst>
          </p:cNvPr>
          <p:cNvSpPr>
            <a:spLocks noGrp="1"/>
          </p:cNvSpPr>
          <p:nvPr>
            <p:ph type="title"/>
          </p:nvPr>
        </p:nvSpPr>
        <p:spPr/>
        <p:txBody>
          <a:bodyPr/>
          <a:lstStyle/>
          <a:p>
            <a:r>
              <a:rPr lang="en-GB" dirty="0"/>
              <a:t>Is this some kind of joke</a:t>
            </a:r>
            <a:r>
              <a:rPr lang="sl-SI" dirty="0"/>
              <a:t>?</a:t>
            </a:r>
          </a:p>
        </p:txBody>
      </p:sp>
      <p:sp>
        <p:nvSpPr>
          <p:cNvPr id="7" name="Označba mesta vsebine 6">
            <a:extLst>
              <a:ext uri="{FF2B5EF4-FFF2-40B4-BE49-F238E27FC236}">
                <a16:creationId xmlns:a16="http://schemas.microsoft.com/office/drawing/2014/main" id="{CF0E014F-4ADF-41CC-8DF0-A5E93D42091E}"/>
              </a:ext>
            </a:extLst>
          </p:cNvPr>
          <p:cNvSpPr>
            <a:spLocks noGrp="1"/>
          </p:cNvSpPr>
          <p:nvPr>
            <p:ph sz="half" idx="1"/>
          </p:nvPr>
        </p:nvSpPr>
        <p:spPr/>
        <p:txBody>
          <a:bodyPr/>
          <a:lstStyle/>
          <a:p>
            <a:endParaRPr lang="sl-SI"/>
          </a:p>
        </p:txBody>
      </p:sp>
      <p:sp>
        <p:nvSpPr>
          <p:cNvPr id="8" name="Označba mesta vsebine 7">
            <a:extLst>
              <a:ext uri="{FF2B5EF4-FFF2-40B4-BE49-F238E27FC236}">
                <a16:creationId xmlns:a16="http://schemas.microsoft.com/office/drawing/2014/main" id="{F9968D7A-A31F-4B10-99BE-54014AA3938A}"/>
              </a:ext>
            </a:extLst>
          </p:cNvPr>
          <p:cNvSpPr>
            <a:spLocks noGrp="1"/>
          </p:cNvSpPr>
          <p:nvPr>
            <p:ph sz="half" idx="2"/>
          </p:nvPr>
        </p:nvSpPr>
        <p:spPr/>
        <p:txBody>
          <a:bodyPr/>
          <a:lstStyle/>
          <a:p>
            <a:endParaRPr lang="sl-SI" dirty="0"/>
          </a:p>
          <a:p>
            <a:r>
              <a:rPr lang="en-GB" dirty="0"/>
              <a:t>If it is too outlandish, it might be a satire. Research the site and the author to be sure. </a:t>
            </a:r>
          </a:p>
        </p:txBody>
      </p:sp>
      <p:pic>
        <p:nvPicPr>
          <p:cNvPr id="4" name="Slika 3">
            <a:extLst>
              <a:ext uri="{FF2B5EF4-FFF2-40B4-BE49-F238E27FC236}">
                <a16:creationId xmlns:a16="http://schemas.microsoft.com/office/drawing/2014/main" id="{34F4D745-7F15-4ECB-A884-B5549D860EEC}"/>
              </a:ext>
            </a:extLst>
          </p:cNvPr>
          <p:cNvPicPr>
            <a:picLocks noChangeAspect="1"/>
          </p:cNvPicPr>
          <p:nvPr/>
        </p:nvPicPr>
        <p:blipFill>
          <a:blip r:embed="rId2"/>
          <a:stretch>
            <a:fillRect/>
          </a:stretch>
        </p:blipFill>
        <p:spPr>
          <a:xfrm>
            <a:off x="954796" y="1825625"/>
            <a:ext cx="2679826" cy="2679826"/>
          </a:xfrm>
          <a:prstGeom prst="rect">
            <a:avLst/>
          </a:prstGeom>
        </p:spPr>
      </p:pic>
    </p:spTree>
    <p:extLst>
      <p:ext uri="{BB962C8B-B14F-4D97-AF65-F5344CB8AC3E}">
        <p14:creationId xmlns:p14="http://schemas.microsoft.com/office/powerpoint/2010/main" val="3877515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5ED522-0297-4609-A645-CF7897C3A2F8}"/>
              </a:ext>
            </a:extLst>
          </p:cNvPr>
          <p:cNvSpPr>
            <a:spLocks noGrp="1"/>
          </p:cNvSpPr>
          <p:nvPr>
            <p:ph type="title"/>
          </p:nvPr>
        </p:nvSpPr>
        <p:spPr/>
        <p:txBody>
          <a:bodyPr/>
          <a:lstStyle/>
          <a:p>
            <a:r>
              <a:rPr lang="en-GB" dirty="0"/>
              <a:t>Check your biases</a:t>
            </a:r>
          </a:p>
        </p:txBody>
      </p:sp>
      <p:pic>
        <p:nvPicPr>
          <p:cNvPr id="4" name="Označba mesta vsebine 3">
            <a:extLst>
              <a:ext uri="{FF2B5EF4-FFF2-40B4-BE49-F238E27FC236}">
                <a16:creationId xmlns:a16="http://schemas.microsoft.com/office/drawing/2014/main" id="{BF797FB7-869B-48C0-A776-1BEB8788DFE8}"/>
              </a:ext>
            </a:extLst>
          </p:cNvPr>
          <p:cNvPicPr>
            <a:picLocks noGrp="1" noChangeAspect="1"/>
          </p:cNvPicPr>
          <p:nvPr>
            <p:ph sz="half" idx="1"/>
          </p:nvPr>
        </p:nvPicPr>
        <p:blipFill>
          <a:blip r:embed="rId2"/>
          <a:stretch>
            <a:fillRect/>
          </a:stretch>
        </p:blipFill>
        <p:spPr>
          <a:xfrm>
            <a:off x="721366" y="1825625"/>
            <a:ext cx="2933323" cy="2897109"/>
          </a:xfrm>
          <a:prstGeom prst="rect">
            <a:avLst/>
          </a:prstGeom>
        </p:spPr>
      </p:pic>
      <p:sp>
        <p:nvSpPr>
          <p:cNvPr id="5" name="Označba mesta vsebine 4">
            <a:extLst>
              <a:ext uri="{FF2B5EF4-FFF2-40B4-BE49-F238E27FC236}">
                <a16:creationId xmlns:a16="http://schemas.microsoft.com/office/drawing/2014/main" id="{C5C0466C-04C0-4ABD-9690-ADC0CB1D7FCD}"/>
              </a:ext>
            </a:extLst>
          </p:cNvPr>
          <p:cNvSpPr>
            <a:spLocks noGrp="1"/>
          </p:cNvSpPr>
          <p:nvPr>
            <p:ph sz="half" idx="2"/>
          </p:nvPr>
        </p:nvSpPr>
        <p:spPr/>
        <p:txBody>
          <a:bodyPr/>
          <a:lstStyle/>
          <a:p>
            <a:endParaRPr lang="sl-SI" dirty="0"/>
          </a:p>
          <a:p>
            <a:r>
              <a:rPr lang="en-GB" dirty="0"/>
              <a:t>Consider if your own beliefs could affect your judgement</a:t>
            </a:r>
            <a:r>
              <a:rPr lang="sl-SI" dirty="0"/>
              <a:t>. </a:t>
            </a:r>
          </a:p>
        </p:txBody>
      </p:sp>
    </p:spTree>
    <p:extLst>
      <p:ext uri="{BB962C8B-B14F-4D97-AF65-F5344CB8AC3E}">
        <p14:creationId xmlns:p14="http://schemas.microsoft.com/office/powerpoint/2010/main" val="2059435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229B39F-7052-4EAB-A818-9C0A99316359}"/>
              </a:ext>
            </a:extLst>
          </p:cNvPr>
          <p:cNvSpPr>
            <a:spLocks noGrp="1"/>
          </p:cNvSpPr>
          <p:nvPr>
            <p:ph type="title"/>
          </p:nvPr>
        </p:nvSpPr>
        <p:spPr/>
        <p:txBody>
          <a:bodyPr/>
          <a:lstStyle/>
          <a:p>
            <a:r>
              <a:rPr lang="en-GB" dirty="0"/>
              <a:t>Consult the experts</a:t>
            </a:r>
          </a:p>
        </p:txBody>
      </p:sp>
      <p:sp>
        <p:nvSpPr>
          <p:cNvPr id="5" name="Označba mesta vsebine 4">
            <a:extLst>
              <a:ext uri="{FF2B5EF4-FFF2-40B4-BE49-F238E27FC236}">
                <a16:creationId xmlns:a16="http://schemas.microsoft.com/office/drawing/2014/main" id="{D38B2052-DB30-45BB-AA7D-A7007DE4A718}"/>
              </a:ext>
            </a:extLst>
          </p:cNvPr>
          <p:cNvSpPr>
            <a:spLocks noGrp="1"/>
          </p:cNvSpPr>
          <p:nvPr>
            <p:ph sz="half" idx="1"/>
          </p:nvPr>
        </p:nvSpPr>
        <p:spPr/>
        <p:txBody>
          <a:bodyPr/>
          <a:lstStyle/>
          <a:p>
            <a:endParaRPr lang="sl-SI"/>
          </a:p>
        </p:txBody>
      </p:sp>
      <p:sp>
        <p:nvSpPr>
          <p:cNvPr id="6" name="Označba mesta vsebine 5">
            <a:extLst>
              <a:ext uri="{FF2B5EF4-FFF2-40B4-BE49-F238E27FC236}">
                <a16:creationId xmlns:a16="http://schemas.microsoft.com/office/drawing/2014/main" id="{A32EFEA0-B7A3-4448-BDEF-C2D2669CA90E}"/>
              </a:ext>
            </a:extLst>
          </p:cNvPr>
          <p:cNvSpPr>
            <a:spLocks noGrp="1"/>
          </p:cNvSpPr>
          <p:nvPr>
            <p:ph sz="half" idx="2"/>
          </p:nvPr>
        </p:nvSpPr>
        <p:spPr/>
        <p:txBody>
          <a:bodyPr/>
          <a:lstStyle/>
          <a:p>
            <a:endParaRPr lang="sl-SI" dirty="0"/>
          </a:p>
          <a:p>
            <a:r>
              <a:rPr lang="en-GB" dirty="0"/>
              <a:t>Ask the experts, or consult the fact-checking site (FactCheck.org, Snopes.com, PolitiFact.com...)</a:t>
            </a:r>
            <a:r>
              <a:rPr lang="sl-SI" dirty="0"/>
              <a:t>.</a:t>
            </a:r>
            <a:endParaRPr lang="en-GB" dirty="0"/>
          </a:p>
        </p:txBody>
      </p:sp>
      <p:pic>
        <p:nvPicPr>
          <p:cNvPr id="4" name="Slika 3">
            <a:extLst>
              <a:ext uri="{FF2B5EF4-FFF2-40B4-BE49-F238E27FC236}">
                <a16:creationId xmlns:a16="http://schemas.microsoft.com/office/drawing/2014/main" id="{FD62761B-346A-47BE-996F-061B6851F251}"/>
              </a:ext>
            </a:extLst>
          </p:cNvPr>
          <p:cNvPicPr>
            <a:picLocks noChangeAspect="1"/>
          </p:cNvPicPr>
          <p:nvPr/>
        </p:nvPicPr>
        <p:blipFill>
          <a:blip r:embed="rId2"/>
          <a:stretch>
            <a:fillRect/>
          </a:stretch>
        </p:blipFill>
        <p:spPr>
          <a:xfrm>
            <a:off x="838200" y="1825625"/>
            <a:ext cx="3057916" cy="2365107"/>
          </a:xfrm>
          <a:prstGeom prst="rect">
            <a:avLst/>
          </a:prstGeom>
        </p:spPr>
      </p:pic>
    </p:spTree>
    <p:extLst>
      <p:ext uri="{BB962C8B-B14F-4D97-AF65-F5344CB8AC3E}">
        <p14:creationId xmlns:p14="http://schemas.microsoft.com/office/powerpoint/2010/main" val="471659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889FBE23-E7B3-49A4-B4DD-5A0BFE926A78}"/>
              </a:ext>
            </a:extLst>
          </p:cNvPr>
          <p:cNvSpPr>
            <a:spLocks noGrp="1"/>
          </p:cNvSpPr>
          <p:nvPr>
            <p:ph type="title"/>
          </p:nvPr>
        </p:nvSpPr>
        <p:spPr>
          <a:xfrm>
            <a:off x="844550" y="1709737"/>
            <a:ext cx="10502900" cy="4198693"/>
          </a:xfrm>
        </p:spPr>
        <p:txBody>
          <a:bodyPr/>
          <a:lstStyle/>
          <a:p>
            <a:br>
              <a:rPr lang="sl-SI" dirty="0"/>
            </a:br>
            <a:r>
              <a:rPr lang="sl-SI" dirty="0"/>
              <a:t>   </a:t>
            </a:r>
            <a:r>
              <a:rPr lang="en-GB" dirty="0"/>
              <a:t>Thank you for your attention</a:t>
            </a:r>
            <a:br>
              <a:rPr lang="sl-SI" dirty="0"/>
            </a:br>
            <a:endParaRPr lang="sl-SI" dirty="0"/>
          </a:p>
        </p:txBody>
      </p:sp>
      <p:sp>
        <p:nvSpPr>
          <p:cNvPr id="6" name="Označba mesta besedila 5">
            <a:extLst>
              <a:ext uri="{FF2B5EF4-FFF2-40B4-BE49-F238E27FC236}">
                <a16:creationId xmlns:a16="http://schemas.microsoft.com/office/drawing/2014/main" id="{FED2FFFA-D537-433A-A236-94D30509C01F}"/>
              </a:ext>
            </a:extLst>
          </p:cNvPr>
          <p:cNvSpPr>
            <a:spLocks noGrp="1"/>
          </p:cNvSpPr>
          <p:nvPr>
            <p:ph type="body" idx="1"/>
          </p:nvPr>
        </p:nvSpPr>
        <p:spPr/>
        <p:txBody>
          <a:bodyPr/>
          <a:lstStyle/>
          <a:p>
            <a:endParaRPr lang="sl-SI" dirty="0"/>
          </a:p>
        </p:txBody>
      </p:sp>
      <p:pic>
        <p:nvPicPr>
          <p:cNvPr id="7" name="Slika 6">
            <a:extLst>
              <a:ext uri="{FF2B5EF4-FFF2-40B4-BE49-F238E27FC236}">
                <a16:creationId xmlns:a16="http://schemas.microsoft.com/office/drawing/2014/main" id="{6427C3DF-08DF-40DF-A8E0-8EE181E302EE}"/>
              </a:ext>
            </a:extLst>
          </p:cNvPr>
          <p:cNvPicPr>
            <a:picLocks noChangeAspect="1"/>
          </p:cNvPicPr>
          <p:nvPr/>
        </p:nvPicPr>
        <p:blipFill>
          <a:blip r:embed="rId2"/>
          <a:stretch>
            <a:fillRect/>
          </a:stretch>
        </p:blipFill>
        <p:spPr>
          <a:xfrm>
            <a:off x="3249636" y="1121229"/>
            <a:ext cx="4799739" cy="2687854"/>
          </a:xfrm>
          <a:prstGeom prst="rect">
            <a:avLst/>
          </a:prstGeom>
        </p:spPr>
      </p:pic>
    </p:spTree>
    <p:extLst>
      <p:ext uri="{BB962C8B-B14F-4D97-AF65-F5344CB8AC3E}">
        <p14:creationId xmlns:p14="http://schemas.microsoft.com/office/powerpoint/2010/main" val="377298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4C799A20-F35A-4062-A491-8336409D1466}"/>
              </a:ext>
            </a:extLst>
          </p:cNvPr>
          <p:cNvSpPr>
            <a:spLocks noGrp="1"/>
          </p:cNvSpPr>
          <p:nvPr>
            <p:ph type="title"/>
          </p:nvPr>
        </p:nvSpPr>
        <p:spPr/>
        <p:txBody>
          <a:bodyPr/>
          <a:lstStyle/>
          <a:p>
            <a:endParaRPr lang="sl-SI"/>
          </a:p>
        </p:txBody>
      </p:sp>
      <p:pic>
        <p:nvPicPr>
          <p:cNvPr id="7" name="Označba mesta vsebine 6">
            <a:extLst>
              <a:ext uri="{FF2B5EF4-FFF2-40B4-BE49-F238E27FC236}">
                <a16:creationId xmlns:a16="http://schemas.microsoft.com/office/drawing/2014/main" id="{7DDA9EE0-180A-46E6-AD68-1F59693FA7E0}"/>
              </a:ext>
            </a:extLst>
          </p:cNvPr>
          <p:cNvPicPr>
            <a:picLocks noGrp="1" noChangeAspect="1"/>
          </p:cNvPicPr>
          <p:nvPr>
            <p:ph sz="half" idx="1"/>
          </p:nvPr>
        </p:nvPicPr>
        <p:blipFill>
          <a:blip r:embed="rId3"/>
          <a:stretch>
            <a:fillRect/>
          </a:stretch>
        </p:blipFill>
        <p:spPr>
          <a:xfrm>
            <a:off x="751179" y="1690688"/>
            <a:ext cx="5268622" cy="3946381"/>
          </a:xfrm>
          <a:prstGeom prst="rect">
            <a:avLst/>
          </a:prstGeom>
        </p:spPr>
      </p:pic>
      <p:sp>
        <p:nvSpPr>
          <p:cNvPr id="6" name="Označba mesta vsebine 5">
            <a:extLst>
              <a:ext uri="{FF2B5EF4-FFF2-40B4-BE49-F238E27FC236}">
                <a16:creationId xmlns:a16="http://schemas.microsoft.com/office/drawing/2014/main" id="{C56DE09C-9C2B-417B-92C2-AF910C1A78C0}"/>
              </a:ext>
            </a:extLst>
          </p:cNvPr>
          <p:cNvSpPr>
            <a:spLocks noGrp="1"/>
          </p:cNvSpPr>
          <p:nvPr>
            <p:ph sz="half" idx="2"/>
          </p:nvPr>
        </p:nvSpPr>
        <p:spPr/>
        <p:txBody>
          <a:bodyPr/>
          <a:lstStyle/>
          <a:p>
            <a:endParaRPr lang="sl-SI" dirty="0"/>
          </a:p>
          <a:p>
            <a:r>
              <a:rPr lang="sl-SI" dirty="0"/>
              <a:t>„</a:t>
            </a:r>
            <a:r>
              <a:rPr lang="en-US" dirty="0"/>
              <a:t>Media literacy is the ability to access, analyze, evaluate, and produce / create (media) messages in a variety of forms</a:t>
            </a:r>
            <a:r>
              <a:rPr lang="sl-SI" dirty="0"/>
              <a:t>.“ (</a:t>
            </a:r>
            <a:r>
              <a:rPr lang="sl-SI" dirty="0" err="1"/>
              <a:t>Renne</a:t>
            </a:r>
            <a:r>
              <a:rPr lang="sl-SI" dirty="0"/>
              <a:t> </a:t>
            </a:r>
            <a:r>
              <a:rPr lang="sl-SI" dirty="0" err="1"/>
              <a:t>Hobbs</a:t>
            </a:r>
            <a:r>
              <a:rPr lang="sl-SI" dirty="0"/>
              <a:t>)</a:t>
            </a:r>
          </a:p>
          <a:p>
            <a:pPr marL="0" indent="0">
              <a:buNone/>
            </a:pPr>
            <a:endParaRPr lang="sl-SI" dirty="0"/>
          </a:p>
        </p:txBody>
      </p:sp>
    </p:spTree>
    <p:extLst>
      <p:ext uri="{BB962C8B-B14F-4D97-AF65-F5344CB8AC3E}">
        <p14:creationId xmlns:p14="http://schemas.microsoft.com/office/powerpoint/2010/main" val="7686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1AF52E-60B0-47AD-AD54-B7480C5EEACD}"/>
              </a:ext>
            </a:extLst>
          </p:cNvPr>
          <p:cNvSpPr>
            <a:spLocks noGrp="1"/>
          </p:cNvSpPr>
          <p:nvPr>
            <p:ph type="title"/>
          </p:nvPr>
        </p:nvSpPr>
        <p:spPr/>
        <p:txBody>
          <a:bodyPr/>
          <a:lstStyle/>
          <a:p>
            <a:r>
              <a:rPr lang="en-GB" dirty="0"/>
              <a:t>Process of media literacy </a:t>
            </a:r>
          </a:p>
        </p:txBody>
      </p:sp>
      <p:pic>
        <p:nvPicPr>
          <p:cNvPr id="5" name="Označba mesta vsebine 4">
            <a:extLst>
              <a:ext uri="{FF2B5EF4-FFF2-40B4-BE49-F238E27FC236}">
                <a16:creationId xmlns:a16="http://schemas.microsoft.com/office/drawing/2014/main" id="{2FDCC055-AAEC-43F5-BBBF-140A7316647E}"/>
              </a:ext>
            </a:extLst>
          </p:cNvPr>
          <p:cNvPicPr>
            <a:picLocks noGrp="1" noChangeAspect="1"/>
          </p:cNvPicPr>
          <p:nvPr>
            <p:ph sz="half" idx="1"/>
          </p:nvPr>
        </p:nvPicPr>
        <p:blipFill>
          <a:blip r:embed="rId3"/>
          <a:stretch>
            <a:fillRect/>
          </a:stretch>
        </p:blipFill>
        <p:spPr>
          <a:xfrm>
            <a:off x="1052945" y="2097376"/>
            <a:ext cx="3807835" cy="3807835"/>
          </a:xfrm>
          <a:prstGeom prst="rect">
            <a:avLst/>
          </a:prstGeom>
        </p:spPr>
      </p:pic>
      <p:sp>
        <p:nvSpPr>
          <p:cNvPr id="4" name="Označba mesta vsebine 3">
            <a:extLst>
              <a:ext uri="{FF2B5EF4-FFF2-40B4-BE49-F238E27FC236}">
                <a16:creationId xmlns:a16="http://schemas.microsoft.com/office/drawing/2014/main" id="{8D2FF82C-BF04-4C63-BF28-63651E515289}"/>
              </a:ext>
            </a:extLst>
          </p:cNvPr>
          <p:cNvSpPr>
            <a:spLocks noGrp="1"/>
          </p:cNvSpPr>
          <p:nvPr>
            <p:ph sz="half" idx="2"/>
          </p:nvPr>
        </p:nvSpPr>
        <p:spPr/>
        <p:txBody>
          <a:bodyPr/>
          <a:lstStyle/>
          <a:p>
            <a:endParaRPr lang="sl-SI" dirty="0"/>
          </a:p>
          <a:p>
            <a:r>
              <a:rPr lang="en-GB" dirty="0"/>
              <a:t>Behind-the-scenes of the media</a:t>
            </a:r>
          </a:p>
          <a:p>
            <a:r>
              <a:rPr lang="en-GB" dirty="0"/>
              <a:t>Critical distance </a:t>
            </a:r>
          </a:p>
          <a:p>
            <a:r>
              <a:rPr lang="en-GB" dirty="0"/>
              <a:t>Rational and active choice </a:t>
            </a:r>
          </a:p>
          <a:p>
            <a:r>
              <a:rPr lang="en-GB" dirty="0"/>
              <a:t>To understand how the media shapes our perceptions of the world and ourselves</a:t>
            </a:r>
          </a:p>
        </p:txBody>
      </p:sp>
    </p:spTree>
    <p:extLst>
      <p:ext uri="{BB962C8B-B14F-4D97-AF65-F5344CB8AC3E}">
        <p14:creationId xmlns:p14="http://schemas.microsoft.com/office/powerpoint/2010/main" val="3129795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11B025D-C268-491E-BA7C-C4F3BAAAF9F8}"/>
              </a:ext>
            </a:extLst>
          </p:cNvPr>
          <p:cNvSpPr>
            <a:spLocks noGrp="1"/>
          </p:cNvSpPr>
          <p:nvPr>
            <p:ph type="title"/>
          </p:nvPr>
        </p:nvSpPr>
        <p:spPr/>
        <p:txBody>
          <a:bodyPr/>
          <a:lstStyle/>
          <a:p>
            <a:r>
              <a:rPr lang="en-GB" dirty="0"/>
              <a:t>When are we media literate</a:t>
            </a:r>
            <a:r>
              <a:rPr lang="sl-SI" dirty="0"/>
              <a:t>?</a:t>
            </a:r>
          </a:p>
        </p:txBody>
      </p:sp>
      <p:pic>
        <p:nvPicPr>
          <p:cNvPr id="5" name="Označba mesta vsebine 4">
            <a:extLst>
              <a:ext uri="{FF2B5EF4-FFF2-40B4-BE49-F238E27FC236}">
                <a16:creationId xmlns:a16="http://schemas.microsoft.com/office/drawing/2014/main" id="{A0D54D21-2C3E-4FEC-B147-5AEA3FEAEBE1}"/>
              </a:ext>
            </a:extLst>
          </p:cNvPr>
          <p:cNvPicPr>
            <a:picLocks noGrp="1" noChangeAspect="1"/>
          </p:cNvPicPr>
          <p:nvPr>
            <p:ph sz="half" idx="1"/>
          </p:nvPr>
        </p:nvPicPr>
        <p:blipFill>
          <a:blip r:embed="rId3"/>
          <a:stretch>
            <a:fillRect/>
          </a:stretch>
        </p:blipFill>
        <p:spPr>
          <a:xfrm>
            <a:off x="896039" y="1825625"/>
            <a:ext cx="5123761" cy="3788834"/>
          </a:xfrm>
          <a:prstGeom prst="rect">
            <a:avLst/>
          </a:prstGeom>
        </p:spPr>
      </p:pic>
      <p:sp>
        <p:nvSpPr>
          <p:cNvPr id="4" name="Označba mesta vsebine 3">
            <a:extLst>
              <a:ext uri="{FF2B5EF4-FFF2-40B4-BE49-F238E27FC236}">
                <a16:creationId xmlns:a16="http://schemas.microsoft.com/office/drawing/2014/main" id="{F3EDC0A1-D770-4AEB-B16D-59BBDFC83372}"/>
              </a:ext>
            </a:extLst>
          </p:cNvPr>
          <p:cNvSpPr>
            <a:spLocks noGrp="1"/>
          </p:cNvSpPr>
          <p:nvPr>
            <p:ph sz="half" idx="2"/>
          </p:nvPr>
        </p:nvSpPr>
        <p:spPr/>
        <p:txBody>
          <a:bodyPr/>
          <a:lstStyle/>
          <a:p>
            <a:endParaRPr lang="sl-SI" dirty="0"/>
          </a:p>
          <a:p>
            <a:r>
              <a:rPr lang="en-GB" dirty="0"/>
              <a:t>When we grow from purely selective recipients of media messages to participatory and critical creators. </a:t>
            </a:r>
          </a:p>
        </p:txBody>
      </p:sp>
    </p:spTree>
    <p:extLst>
      <p:ext uri="{BB962C8B-B14F-4D97-AF65-F5344CB8AC3E}">
        <p14:creationId xmlns:p14="http://schemas.microsoft.com/office/powerpoint/2010/main" val="2559018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0610CDA4-24FF-4875-AB13-3A94CE799005}"/>
              </a:ext>
            </a:extLst>
          </p:cNvPr>
          <p:cNvPicPr>
            <a:picLocks noChangeAspect="1"/>
          </p:cNvPicPr>
          <p:nvPr/>
        </p:nvPicPr>
        <p:blipFill>
          <a:blip r:embed="rId3"/>
          <a:stretch>
            <a:fillRect/>
          </a:stretch>
        </p:blipFill>
        <p:spPr>
          <a:xfrm>
            <a:off x="838200" y="290265"/>
            <a:ext cx="5847470" cy="1400423"/>
          </a:xfrm>
          <a:prstGeom prst="rect">
            <a:avLst/>
          </a:prstGeom>
        </p:spPr>
      </p:pic>
      <p:sp>
        <p:nvSpPr>
          <p:cNvPr id="2" name="Naslov 1">
            <a:extLst>
              <a:ext uri="{FF2B5EF4-FFF2-40B4-BE49-F238E27FC236}">
                <a16:creationId xmlns:a16="http://schemas.microsoft.com/office/drawing/2014/main" id="{A0D88935-7AE6-4E95-9211-930B74F2B265}"/>
              </a:ext>
            </a:extLst>
          </p:cNvPr>
          <p:cNvSpPr>
            <a:spLocks noGrp="1"/>
          </p:cNvSpPr>
          <p:nvPr>
            <p:ph type="title"/>
          </p:nvPr>
        </p:nvSpPr>
        <p:spPr/>
        <p:txBody>
          <a:bodyPr/>
          <a:lstStyle/>
          <a:p>
            <a:endParaRPr lang="sl-SI" dirty="0"/>
          </a:p>
        </p:txBody>
      </p:sp>
      <p:pic>
        <p:nvPicPr>
          <p:cNvPr id="6" name="Označba mesta vsebine 5">
            <a:hlinkClick r:id="rId4"/>
            <a:extLst>
              <a:ext uri="{FF2B5EF4-FFF2-40B4-BE49-F238E27FC236}">
                <a16:creationId xmlns:a16="http://schemas.microsoft.com/office/drawing/2014/main" id="{C504FFE8-1848-484D-882C-F47B881991C1}"/>
              </a:ext>
            </a:extLst>
          </p:cNvPr>
          <p:cNvPicPr>
            <a:picLocks noGrp="1" noChangeAspect="1"/>
          </p:cNvPicPr>
          <p:nvPr>
            <p:ph sz="half" idx="1"/>
          </p:nvPr>
        </p:nvPicPr>
        <p:blipFill>
          <a:blip r:embed="rId5"/>
          <a:stretch>
            <a:fillRect/>
          </a:stretch>
        </p:blipFill>
        <p:spPr>
          <a:xfrm>
            <a:off x="838200" y="2058194"/>
            <a:ext cx="5181600" cy="3886200"/>
          </a:xfrm>
          <a:prstGeom prst="rect">
            <a:avLst/>
          </a:prstGeom>
        </p:spPr>
      </p:pic>
      <p:pic>
        <p:nvPicPr>
          <p:cNvPr id="5" name="Označba mesta vsebine 4">
            <a:hlinkClick r:id="rId6"/>
            <a:extLst>
              <a:ext uri="{FF2B5EF4-FFF2-40B4-BE49-F238E27FC236}">
                <a16:creationId xmlns:a16="http://schemas.microsoft.com/office/drawing/2014/main" id="{D4F84725-D55B-42E2-95B9-9ED230CA83D7}"/>
              </a:ext>
            </a:extLst>
          </p:cNvPr>
          <p:cNvPicPr>
            <a:picLocks noGrp="1" noChangeAspect="1"/>
          </p:cNvPicPr>
          <p:nvPr>
            <p:ph sz="half" idx="2"/>
          </p:nvPr>
        </p:nvPicPr>
        <p:blipFill>
          <a:blip r:embed="rId7"/>
          <a:stretch>
            <a:fillRect/>
          </a:stretch>
        </p:blipFill>
        <p:spPr>
          <a:xfrm>
            <a:off x="6172200" y="2058194"/>
            <a:ext cx="5181600" cy="3886200"/>
          </a:xfrm>
          <a:prstGeom prst="rect">
            <a:avLst/>
          </a:prstGeom>
        </p:spPr>
      </p:pic>
    </p:spTree>
    <p:extLst>
      <p:ext uri="{BB962C8B-B14F-4D97-AF65-F5344CB8AC3E}">
        <p14:creationId xmlns:p14="http://schemas.microsoft.com/office/powerpoint/2010/main" val="1435339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3D425E24-0980-4394-AF66-090D56CCDAED}"/>
              </a:ext>
            </a:extLst>
          </p:cNvPr>
          <p:cNvPicPr>
            <a:picLocks noChangeAspect="1"/>
          </p:cNvPicPr>
          <p:nvPr/>
        </p:nvPicPr>
        <p:blipFill>
          <a:blip r:embed="rId3"/>
          <a:stretch>
            <a:fillRect/>
          </a:stretch>
        </p:blipFill>
        <p:spPr>
          <a:xfrm>
            <a:off x="1769701" y="550045"/>
            <a:ext cx="8652597" cy="5757910"/>
          </a:xfrm>
          <a:prstGeom prst="rect">
            <a:avLst/>
          </a:prstGeom>
        </p:spPr>
      </p:pic>
    </p:spTree>
    <p:extLst>
      <p:ext uri="{BB962C8B-B14F-4D97-AF65-F5344CB8AC3E}">
        <p14:creationId xmlns:p14="http://schemas.microsoft.com/office/powerpoint/2010/main" val="306093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8648053-EFC4-4E5E-8BA7-4543FA674D40}"/>
              </a:ext>
            </a:extLst>
          </p:cNvPr>
          <p:cNvSpPr>
            <a:spLocks noGrp="1"/>
          </p:cNvSpPr>
          <p:nvPr>
            <p:ph type="title"/>
          </p:nvPr>
        </p:nvSpPr>
        <p:spPr/>
        <p:txBody>
          <a:bodyPr/>
          <a:lstStyle/>
          <a:p>
            <a:r>
              <a:rPr lang="en-GB" dirty="0"/>
              <a:t>How is it that fake news goes so well</a:t>
            </a:r>
            <a:r>
              <a:rPr lang="sl-SI" dirty="0"/>
              <a:t>?</a:t>
            </a:r>
          </a:p>
        </p:txBody>
      </p:sp>
      <p:pic>
        <p:nvPicPr>
          <p:cNvPr id="5" name="Označba mesta vsebine 4">
            <a:extLst>
              <a:ext uri="{FF2B5EF4-FFF2-40B4-BE49-F238E27FC236}">
                <a16:creationId xmlns:a16="http://schemas.microsoft.com/office/drawing/2014/main" id="{7B62B876-131E-4480-8BC8-2C269554634A}"/>
              </a:ext>
            </a:extLst>
          </p:cNvPr>
          <p:cNvPicPr>
            <a:picLocks noGrp="1" noChangeAspect="1"/>
          </p:cNvPicPr>
          <p:nvPr>
            <p:ph sz="half" idx="1"/>
          </p:nvPr>
        </p:nvPicPr>
        <p:blipFill>
          <a:blip r:embed="rId3"/>
          <a:stretch>
            <a:fillRect/>
          </a:stretch>
        </p:blipFill>
        <p:spPr>
          <a:xfrm>
            <a:off x="838200" y="2364654"/>
            <a:ext cx="4907795" cy="3047999"/>
          </a:xfrm>
          <a:prstGeom prst="rect">
            <a:avLst/>
          </a:prstGeom>
        </p:spPr>
      </p:pic>
      <p:sp>
        <p:nvSpPr>
          <p:cNvPr id="4" name="Označba mesta vsebine 3">
            <a:extLst>
              <a:ext uri="{FF2B5EF4-FFF2-40B4-BE49-F238E27FC236}">
                <a16:creationId xmlns:a16="http://schemas.microsoft.com/office/drawing/2014/main" id="{7805467C-D1C6-49F7-AC5A-931E494D06C4}"/>
              </a:ext>
            </a:extLst>
          </p:cNvPr>
          <p:cNvSpPr>
            <a:spLocks noGrp="1"/>
          </p:cNvSpPr>
          <p:nvPr>
            <p:ph sz="half" idx="2"/>
          </p:nvPr>
        </p:nvSpPr>
        <p:spPr/>
        <p:txBody>
          <a:bodyPr/>
          <a:lstStyle/>
          <a:p>
            <a:endParaRPr lang="sl-SI" dirty="0"/>
          </a:p>
          <a:p>
            <a:endParaRPr lang="sl-SI" dirty="0"/>
          </a:p>
          <a:p>
            <a:r>
              <a:rPr lang="en-GB" dirty="0"/>
              <a:t>Digital illiteracy</a:t>
            </a:r>
          </a:p>
          <a:p>
            <a:r>
              <a:rPr lang="en-GB" dirty="0"/>
              <a:t>Media illiteracy </a:t>
            </a:r>
          </a:p>
        </p:txBody>
      </p:sp>
    </p:spTree>
    <p:extLst>
      <p:ext uri="{BB962C8B-B14F-4D97-AF65-F5344CB8AC3E}">
        <p14:creationId xmlns:p14="http://schemas.microsoft.com/office/powerpoint/2010/main" val="145060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2849A722-ACE2-4159-9C85-D627E7AC62E1}"/>
              </a:ext>
            </a:extLst>
          </p:cNvPr>
          <p:cNvSpPr>
            <a:spLocks noGrp="1"/>
          </p:cNvSpPr>
          <p:nvPr>
            <p:ph type="title"/>
          </p:nvPr>
        </p:nvSpPr>
        <p:spPr/>
        <p:txBody>
          <a:bodyPr/>
          <a:lstStyle/>
          <a:p>
            <a:r>
              <a:rPr lang="en-GB" dirty="0"/>
              <a:t>Why fake news? </a:t>
            </a:r>
          </a:p>
        </p:txBody>
      </p:sp>
      <p:pic>
        <p:nvPicPr>
          <p:cNvPr id="7" name="Označba mesta vsebine 6">
            <a:extLst>
              <a:ext uri="{FF2B5EF4-FFF2-40B4-BE49-F238E27FC236}">
                <a16:creationId xmlns:a16="http://schemas.microsoft.com/office/drawing/2014/main" id="{5F8FEF29-AAF2-4377-821F-17DFBA86858F}"/>
              </a:ext>
            </a:extLst>
          </p:cNvPr>
          <p:cNvPicPr>
            <a:picLocks noGrp="1" noChangeAspect="1"/>
          </p:cNvPicPr>
          <p:nvPr>
            <p:ph sz="half" idx="1"/>
          </p:nvPr>
        </p:nvPicPr>
        <p:blipFill>
          <a:blip r:embed="rId3"/>
          <a:stretch>
            <a:fillRect/>
          </a:stretch>
        </p:blipFill>
        <p:spPr>
          <a:xfrm>
            <a:off x="464969" y="2136882"/>
            <a:ext cx="5554832" cy="3110706"/>
          </a:xfrm>
          <a:prstGeom prst="rect">
            <a:avLst/>
          </a:prstGeom>
        </p:spPr>
      </p:pic>
      <p:sp>
        <p:nvSpPr>
          <p:cNvPr id="6" name="Označba mesta vsebine 5">
            <a:extLst>
              <a:ext uri="{FF2B5EF4-FFF2-40B4-BE49-F238E27FC236}">
                <a16:creationId xmlns:a16="http://schemas.microsoft.com/office/drawing/2014/main" id="{8FB54407-B049-4DD0-AEBE-5B0F00189980}"/>
              </a:ext>
            </a:extLst>
          </p:cNvPr>
          <p:cNvSpPr>
            <a:spLocks noGrp="1"/>
          </p:cNvSpPr>
          <p:nvPr>
            <p:ph sz="half" idx="2"/>
          </p:nvPr>
        </p:nvSpPr>
        <p:spPr/>
        <p:txBody>
          <a:bodyPr/>
          <a:lstStyle/>
          <a:p>
            <a:endParaRPr lang="sl-SI" dirty="0"/>
          </a:p>
          <a:p>
            <a:r>
              <a:rPr lang="en-GB" dirty="0"/>
              <a:t>To increase profits</a:t>
            </a:r>
          </a:p>
          <a:p>
            <a:r>
              <a:rPr lang="en-GB" dirty="0"/>
              <a:t>To intimidate, spread panic or slander opponents</a:t>
            </a:r>
          </a:p>
          <a:p>
            <a:r>
              <a:rPr lang="en-GB" dirty="0"/>
              <a:t>Out of boredom</a:t>
            </a:r>
          </a:p>
          <a:p>
            <a:r>
              <a:rPr lang="en-GB" dirty="0"/>
              <a:t>For more traffic on the website</a:t>
            </a:r>
          </a:p>
        </p:txBody>
      </p:sp>
    </p:spTree>
    <p:extLst>
      <p:ext uri="{BB962C8B-B14F-4D97-AF65-F5344CB8AC3E}">
        <p14:creationId xmlns:p14="http://schemas.microsoft.com/office/powerpoint/2010/main" val="254286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37B07E-D9F9-4517-8D7A-BA500431EF2C}"/>
              </a:ext>
            </a:extLst>
          </p:cNvPr>
          <p:cNvSpPr>
            <a:spLocks noGrp="1"/>
          </p:cNvSpPr>
          <p:nvPr>
            <p:ph type="title"/>
          </p:nvPr>
        </p:nvSpPr>
        <p:spPr/>
        <p:txBody>
          <a:bodyPr/>
          <a:lstStyle/>
          <a:p>
            <a:r>
              <a:rPr lang="en-GB" dirty="0"/>
              <a:t>How to spot fake news</a:t>
            </a:r>
            <a:r>
              <a:rPr lang="sl-SI" dirty="0"/>
              <a:t>?</a:t>
            </a:r>
          </a:p>
        </p:txBody>
      </p:sp>
      <p:pic>
        <p:nvPicPr>
          <p:cNvPr id="4" name="Označba mesta vsebine 3">
            <a:extLst>
              <a:ext uri="{FF2B5EF4-FFF2-40B4-BE49-F238E27FC236}">
                <a16:creationId xmlns:a16="http://schemas.microsoft.com/office/drawing/2014/main" id="{4127E40C-26B0-4558-8940-886CA81C1256}"/>
              </a:ext>
            </a:extLst>
          </p:cNvPr>
          <p:cNvPicPr>
            <a:picLocks noGrp="1" noChangeAspect="1"/>
          </p:cNvPicPr>
          <p:nvPr>
            <p:ph idx="1"/>
          </p:nvPr>
        </p:nvPicPr>
        <p:blipFill>
          <a:blip r:embed="rId3"/>
          <a:stretch>
            <a:fillRect/>
          </a:stretch>
        </p:blipFill>
        <p:spPr>
          <a:xfrm>
            <a:off x="2276929" y="1995056"/>
            <a:ext cx="7638142" cy="3991545"/>
          </a:xfrm>
          <a:prstGeom prst="rect">
            <a:avLst/>
          </a:prstGeom>
        </p:spPr>
      </p:pic>
    </p:spTree>
    <p:extLst>
      <p:ext uri="{BB962C8B-B14F-4D97-AF65-F5344CB8AC3E}">
        <p14:creationId xmlns:p14="http://schemas.microsoft.com/office/powerpoint/2010/main" val="210776479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1169</Words>
  <Application>Microsoft Office PowerPoint</Application>
  <PresentationFormat>Širokozaslonsko</PresentationFormat>
  <Paragraphs>73</Paragraphs>
  <Slides>18</Slides>
  <Notes>10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18</vt:i4>
      </vt:variant>
    </vt:vector>
  </HeadingPairs>
  <TitlesOfParts>
    <vt:vector size="22" baseType="lpstr">
      <vt:lpstr>Arial</vt:lpstr>
      <vt:lpstr>Calibri</vt:lpstr>
      <vt:lpstr>Calibri Light</vt:lpstr>
      <vt:lpstr>Officeova tema</vt:lpstr>
      <vt:lpstr>To know and Face Functional Illiteracy, Bulgaria, July 2021  Media (Il)Literacy</vt:lpstr>
      <vt:lpstr>PowerPointova predstavitev</vt:lpstr>
      <vt:lpstr>Process of media literacy </vt:lpstr>
      <vt:lpstr>When are we media literate?</vt:lpstr>
      <vt:lpstr>PowerPointova predstavitev</vt:lpstr>
      <vt:lpstr>PowerPointova predstavitev</vt:lpstr>
      <vt:lpstr>How is it that fake news goes so well?</vt:lpstr>
      <vt:lpstr>Why fake news? </vt:lpstr>
      <vt:lpstr>How to spot fake news?</vt:lpstr>
      <vt:lpstr>Consider the source</vt:lpstr>
      <vt:lpstr>Read beyond the headline </vt:lpstr>
      <vt:lpstr>Check the author</vt:lpstr>
      <vt:lpstr>What‘s the support?</vt:lpstr>
      <vt:lpstr>Check the date</vt:lpstr>
      <vt:lpstr>Is this some kind of joke?</vt:lpstr>
      <vt:lpstr>Check your biases</vt:lpstr>
      <vt:lpstr>Consult the experts</vt:lpstr>
      <vt:lpstr>    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(Il)Literacy</dc:title>
  <dc:creator>Jerica Božič Kranjec</dc:creator>
  <cp:lastModifiedBy>Jerica Božič Kranjec</cp:lastModifiedBy>
  <cp:revision>44</cp:revision>
  <dcterms:created xsi:type="dcterms:W3CDTF">2021-07-14T15:26:15Z</dcterms:created>
  <dcterms:modified xsi:type="dcterms:W3CDTF">2021-08-19T07:52:02Z</dcterms:modified>
</cp:coreProperties>
</file>